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71" r:id="rId5"/>
    <p:sldId id="273" r:id="rId6"/>
    <p:sldId id="259" r:id="rId7"/>
    <p:sldId id="260" r:id="rId8"/>
    <p:sldId id="275" r:id="rId9"/>
    <p:sldId id="276" r:id="rId10"/>
    <p:sldId id="277" r:id="rId11"/>
    <p:sldId id="278" r:id="rId12"/>
    <p:sldId id="279" r:id="rId13"/>
    <p:sldId id="262" r:id="rId14"/>
    <p:sldId id="280" r:id="rId15"/>
    <p:sldId id="281" r:id="rId16"/>
    <p:sldId id="282" r:id="rId17"/>
    <p:sldId id="283" r:id="rId18"/>
    <p:sldId id="284" r:id="rId19"/>
    <p:sldId id="285" r:id="rId20"/>
    <p:sldId id="263" r:id="rId21"/>
    <p:sldId id="286" r:id="rId22"/>
    <p:sldId id="287" r:id="rId23"/>
    <p:sldId id="288" r:id="rId24"/>
    <p:sldId id="264" r:id="rId25"/>
    <p:sldId id="265" r:id="rId26"/>
    <p:sldId id="266" r:id="rId27"/>
    <p:sldId id="289" r:id="rId28"/>
    <p:sldId id="290" r:id="rId29"/>
    <p:sldId id="291" r:id="rId30"/>
    <p:sldId id="292" r:id="rId31"/>
    <p:sldId id="274" r:id="rId32"/>
    <p:sldId id="267" r:id="rId33"/>
    <p:sldId id="268" r:id="rId34"/>
    <p:sldId id="269" r:id="rId35"/>
    <p:sldId id="270" r:id="rId36"/>
    <p:sldId id="293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3"/>
    <p:restoredTop sz="74367"/>
  </p:normalViewPr>
  <p:slideViewPr>
    <p:cSldViewPr snapToGrid="0" snapToObjects="1">
      <p:cViewPr varScale="1">
        <p:scale>
          <a:sx n="85" d="100"/>
          <a:sy n="85" d="100"/>
        </p:scale>
        <p:origin x="7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B6BBE-E6BC-2F42-AF06-6801BDEE4AD2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8328-7B2D-1249-809F-3CBA85FDE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3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25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9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74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6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8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9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1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7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1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76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97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206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05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588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411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17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425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478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93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449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31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9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705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674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035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73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19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0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00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88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71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98328-7B2D-1249-809F-3CBA85FDE09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8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FC75D-86BE-9A41-ACD7-2D359F8C3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620774-08F6-474E-B7B8-00E870CD6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0B148-9051-604A-9E9B-0DA0B302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A8038-7F60-184F-9FAA-D55D258D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1AED6-9525-0043-B067-FBE135D5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2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51A6D-10BB-5E4D-B4B0-5E826E81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C4F2F-CD79-FB48-8544-5544D5A31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059400-F6E8-B042-804A-64521A66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392ED1-2DBF-F646-B987-CFCC4095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DFB89-64A4-5248-B64A-05A692EE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E08E5-C63C-EA4F-B2FD-C009BCDC4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0C3205-83C7-C140-A0B4-437CFC98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28D02-2E20-BD4F-8493-4A56E543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627108-A909-CC4F-AAB9-01CFF611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69611-6E30-B34D-9109-D029A398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12333-633C-884C-A80A-C112B991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0C53A8-43D7-B549-B3E2-AEE4E332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19AA78-470E-5248-B551-C23794BF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CC5D7-A3AE-A746-B9AF-5E74F4F5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B8088-DCA2-D743-AD42-A7A22DE4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95A93-3330-1846-9BB8-4C1BBB75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E2F235-4280-CB40-8419-1AF5C4B54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A8940-B6CD-0543-A816-41BE47C7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F63423-DDAF-A34C-8718-3DF98957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B3E89D-5E5C-C842-971C-49BC79DF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1E372-A4B2-194C-BB53-E798030F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B74766-23BD-154C-B4A3-8B9A30C66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DEEEBC-AF88-CC4C-BD3D-56A7CCE5A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8E0DB-5E81-EB4A-9EAD-ACE18CEE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A18483-8AE6-5D40-878B-CED752F1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2CD79C-8654-B542-A181-274AF34F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B14A8-97D2-E242-8A8B-0EAED8D2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F19E0-7052-0C47-A01E-3C3FF4F32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261CF5-ED18-E54B-AE29-300A8A07D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BC7142-149C-AF4F-A6C6-647CB4794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D7C77B-D9D4-A048-9DCD-31496B4F6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1FDD3C-703C-B44D-B5A1-6A745A7D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06EEAB-E2D1-074A-AEE2-D1BF0DD6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42AF02-D767-204D-B24C-F133597F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5D0E7-0D75-134E-81E3-32F59BAD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8EB2F0-738D-5248-85D8-58DB5922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912A02-5F5F-C44D-A6BA-817732F1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C6A2E3-2E60-8A49-98B6-135F3345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4281D2-7087-0C42-A484-7FF8AE6B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935B88-5A78-9943-94A3-FFCFCA6C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88A850-6AF6-FE4A-8086-CCE11611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E41DA-7876-E847-B80B-38444DAB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561E17-CB5E-BB4E-8258-6E8D8A5FC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8ABD2F-E4D5-EA41-93C7-3607293F4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53E961-9329-2F4E-98CE-23BF9C01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0C240D-F26B-174D-8858-51BAC616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CA6DA8-2B6D-A449-84ED-31ED575D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0CD49-4D12-D246-9127-FBC2FCFF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AC3D19-7A37-6D4F-91A0-A28BE7C8A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EBB40F-C056-2B4E-B852-F85BE01E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AB975C-F3A6-FE43-8F66-8E9B9796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C8BDA7-B3D2-A243-8FA0-9409F300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E9FAC1-717B-7247-87F1-FA3745E6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1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8F9B66-6CF9-4F47-B3C7-A73AF0DC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FCABD-5191-2A49-A087-D6EAFBE7D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0752CA-0152-534C-B6D5-BE7EC4978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475C-1FF4-5248-80E9-678A2D7D8351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2349B-90A3-514B-B425-4FFDF118A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C9F61-9D66-DF4F-87C5-34AE340C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F872-33EA-E64F-BD92-2622110084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1196C-5AE5-2A4B-A0CD-0F4AFBA5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587" y="0"/>
            <a:ext cx="10227276" cy="2387600"/>
          </a:xfrm>
        </p:spPr>
        <p:txBody>
          <a:bodyPr>
            <a:normAutofit fontScale="90000"/>
          </a:bodyPr>
          <a:lstStyle/>
          <a:p>
            <a:r>
              <a:rPr lang="fr-FR">
                <a:latin typeface="American Typewriter" panose="02090604020004020304" pitchFamily="18" charset="77"/>
              </a:rPr>
              <a:t>Constitution et participation: des opposés que tout attire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260FF-7E83-8E48-BB6F-E34E4A7F6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6244446"/>
            <a:ext cx="9144000" cy="315054"/>
          </a:xfrm>
        </p:spPr>
        <p:txBody>
          <a:bodyPr>
            <a:normAutofit/>
          </a:bodyPr>
          <a:lstStyle/>
          <a:p>
            <a:pPr algn="r"/>
            <a:r>
              <a:rPr lang="fr-FR" sz="1600"/>
              <a:t>Sophie Devillers – Doctorante UNamur et UCLouvain (FRESH – FNRS)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BEE9FF-922B-8E43-8E8D-A3591B35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43" y="2869107"/>
            <a:ext cx="5622365" cy="29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D892E-9864-8C44-87BE-70A61A2B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Islande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D809F-E294-F34E-A2CF-DA0BB01588E2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 Protestations 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ONG + </a:t>
            </a:r>
            <a:r>
              <a:rPr lang="fr-FR" sz="2000" dirty="0"/>
              <a:t>Politique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1167E0-A993-E440-9F1C-9B85783506BA}"/>
              </a:ext>
            </a:extLst>
          </p:cNvPr>
          <p:cNvSpPr txBox="1"/>
          <p:nvPr/>
        </p:nvSpPr>
        <p:spPr>
          <a:xfrm>
            <a:off x="2757593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Toute la constitution + agenda « citoyen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E1413C-EE8B-2549-909D-E05B6B1582EA}"/>
              </a:ext>
            </a:extLst>
          </p:cNvPr>
          <p:cNvSpPr txBox="1"/>
          <p:nvPr/>
        </p:nvSpPr>
        <p:spPr>
          <a:xfrm>
            <a:off x="2775145" y="4350802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950 participants tirés au sort + </a:t>
            </a:r>
            <a:r>
              <a:rPr lang="fr-FR" sz="2000" dirty="0">
                <a:solidFill>
                  <a:srgbClr val="FF0000"/>
                </a:solidFill>
              </a:rPr>
              <a:t>25 participants 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ECC6B8-089E-5540-8451-22EBC6F1D12F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4201F3-9935-4947-8B30-79A0DF9EEB88}"/>
              </a:ext>
            </a:extLst>
          </p:cNvPr>
          <p:cNvSpPr txBox="1"/>
          <p:nvPr/>
        </p:nvSpPr>
        <p:spPr>
          <a:xfrm>
            <a:off x="8844405" y="3027364"/>
            <a:ext cx="3064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non contraignant sur la nouvelle constitution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FF0000"/>
                </a:solidFill>
              </a:rPr>
              <a:t> pas suivi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0AB8DD-F0B3-DA41-9623-1B8B0F809A1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53D16B00-3730-E042-8354-EC4BD60EA6EC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25625F-C826-7347-B8AE-8B1C3846C16A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 jour + 4 mois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2E3171-C618-0744-B1AB-CB81A3FB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86" y="4669304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D892E-9864-8C44-87BE-70A61A2B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Islande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D809F-E294-F34E-A2CF-DA0BB01588E2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 Protestations 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ONG + </a:t>
            </a:r>
            <a:r>
              <a:rPr lang="fr-FR" sz="2000" dirty="0"/>
              <a:t>Politique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1167E0-A993-E440-9F1C-9B85783506BA}"/>
              </a:ext>
            </a:extLst>
          </p:cNvPr>
          <p:cNvSpPr txBox="1"/>
          <p:nvPr/>
        </p:nvSpPr>
        <p:spPr>
          <a:xfrm>
            <a:off x="2757593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Toute la constitution + agenda « citoyen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E1413C-EE8B-2549-909D-E05B6B1582EA}"/>
              </a:ext>
            </a:extLst>
          </p:cNvPr>
          <p:cNvSpPr txBox="1"/>
          <p:nvPr/>
        </p:nvSpPr>
        <p:spPr>
          <a:xfrm>
            <a:off x="2775145" y="4350802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950 participants tirés au sort + </a:t>
            </a:r>
            <a:r>
              <a:rPr lang="fr-FR" sz="2000" dirty="0">
                <a:solidFill>
                  <a:srgbClr val="FF0000"/>
                </a:solidFill>
              </a:rPr>
              <a:t>25 participants 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ECC6B8-089E-5540-8451-22EBC6F1D12F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4201F3-9935-4947-8B30-79A0DF9EEB88}"/>
              </a:ext>
            </a:extLst>
          </p:cNvPr>
          <p:cNvSpPr txBox="1"/>
          <p:nvPr/>
        </p:nvSpPr>
        <p:spPr>
          <a:xfrm>
            <a:off x="8844405" y="3027364"/>
            <a:ext cx="3064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non contraignant sur la nouvelle constitution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FF0000"/>
                </a:solidFill>
              </a:rPr>
              <a:t> pas suivi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0AB8DD-F0B3-DA41-9623-1B8B0F809A1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53D16B00-3730-E042-8354-EC4BD60EA6EC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87228A-7F93-5B45-87DE-005E791F0469}"/>
              </a:ext>
            </a:extLst>
          </p:cNvPr>
          <p:cNvSpPr txBox="1"/>
          <p:nvPr/>
        </p:nvSpPr>
        <p:spPr>
          <a:xfrm>
            <a:off x="10376688" y="5804634"/>
            <a:ext cx="142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Elections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25625F-C826-7347-B8AE-8B1C3846C16A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 jour + 4 mois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92016D9-1673-9541-B04E-44220853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152" y="5409919"/>
            <a:ext cx="454648" cy="41382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2E3171-C618-0744-B1AB-CB81A3FB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86" y="4669304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D892E-9864-8C44-87BE-70A61A2B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Islande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D809F-E294-F34E-A2CF-DA0BB01588E2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 Protestations 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ONG + </a:t>
            </a:r>
            <a:r>
              <a:rPr lang="fr-FR" sz="2000" dirty="0"/>
              <a:t>Politique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1167E0-A993-E440-9F1C-9B85783506BA}"/>
              </a:ext>
            </a:extLst>
          </p:cNvPr>
          <p:cNvSpPr txBox="1"/>
          <p:nvPr/>
        </p:nvSpPr>
        <p:spPr>
          <a:xfrm>
            <a:off x="2757593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Toute la constitution + </a:t>
            </a:r>
            <a:r>
              <a:rPr lang="fr-FR" sz="2000" dirty="0">
                <a:solidFill>
                  <a:srgbClr val="FF0000"/>
                </a:solidFill>
              </a:rPr>
              <a:t>agenda « citoyen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E1413C-EE8B-2549-909D-E05B6B1582EA}"/>
              </a:ext>
            </a:extLst>
          </p:cNvPr>
          <p:cNvSpPr txBox="1"/>
          <p:nvPr/>
        </p:nvSpPr>
        <p:spPr>
          <a:xfrm>
            <a:off x="2775145" y="4350802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950 participants tirés au sort + </a:t>
            </a:r>
            <a:r>
              <a:rPr lang="fr-FR" sz="2000" dirty="0">
                <a:solidFill>
                  <a:srgbClr val="FF0000"/>
                </a:solidFill>
              </a:rPr>
              <a:t>25 participants 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ECC6B8-089E-5540-8451-22EBC6F1D12F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4201F3-9935-4947-8B30-79A0DF9EEB88}"/>
              </a:ext>
            </a:extLst>
          </p:cNvPr>
          <p:cNvSpPr txBox="1"/>
          <p:nvPr/>
        </p:nvSpPr>
        <p:spPr>
          <a:xfrm>
            <a:off x="8844405" y="3027364"/>
            <a:ext cx="3064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non contraignant sur la nouvelle constitution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FF0000"/>
                </a:solidFill>
              </a:rPr>
              <a:t> pas suivi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0AB8DD-F0B3-DA41-9623-1B8B0F809A1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53D16B00-3730-E042-8354-EC4BD60EA6EC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87228A-7F93-5B45-87DE-005E791F0469}"/>
              </a:ext>
            </a:extLst>
          </p:cNvPr>
          <p:cNvSpPr txBox="1"/>
          <p:nvPr/>
        </p:nvSpPr>
        <p:spPr>
          <a:xfrm>
            <a:off x="10376688" y="5804634"/>
            <a:ext cx="142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Elections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25625F-C826-7347-B8AE-8B1C3846C16A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 jour + 4 mois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92016D9-1673-9541-B04E-44220853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152" y="5409919"/>
            <a:ext cx="454648" cy="41382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8214FB0-E2FD-F04E-AA86-E65511298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86" y="2122155"/>
            <a:ext cx="454648" cy="41382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2E3171-C618-0744-B1AB-CB81A3FB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86" y="4669304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A341E-7232-2E43-8C04-03BB9879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Irlande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E0A3B1-6BC6-3A4C-99E8-C6F68B12AE40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Académiques + </a:t>
            </a:r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2B71-EF17-F340-A130-46BB001EE4F4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Quelques points de la constitution + 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CCF1E-8E4C-DF46-98F9-686AB91F7DB5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66 personnes tirées au sort + 33 élus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C3A2B-DF8D-D14C-A97D-BC5AEC8C6AC8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CEE92-5357-5644-BFCA-456F01E6CCE1}"/>
              </a:ext>
            </a:extLst>
          </p:cNvPr>
          <p:cNvSpPr txBox="1"/>
          <p:nvPr/>
        </p:nvSpPr>
        <p:spPr>
          <a:xfrm>
            <a:off x="8508840" y="3075836"/>
            <a:ext cx="34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les recommandations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</a:t>
            </a:r>
            <a:r>
              <a:rPr lang="fr-FR" sz="2000" dirty="0"/>
              <a:t> Reformes constitutionnelles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A8F65-69C6-F040-8CE8-075F9E21B0C7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D5DF89E1-25B6-D54C-A827-DDE5C9DAB3EB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963C5-38CE-F547-94B3-429CF74AF8C2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</p:spTree>
    <p:extLst>
      <p:ext uri="{BB962C8B-B14F-4D97-AF65-F5344CB8AC3E}">
        <p14:creationId xmlns:p14="http://schemas.microsoft.com/office/powerpoint/2010/main" val="28914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A341E-7232-2E43-8C04-03BB9879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Irlande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E0A3B1-6BC6-3A4C-99E8-C6F68B12AE40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Académiques + </a:t>
            </a:r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2B71-EF17-F340-A130-46BB001EE4F4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Quelques points de la constitution + 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CCF1E-8E4C-DF46-98F9-686AB91F7DB5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66 personnes tirées au sort + 33 élus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C3A2B-DF8D-D14C-A97D-BC5AEC8C6AC8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CEE92-5357-5644-BFCA-456F01E6CCE1}"/>
              </a:ext>
            </a:extLst>
          </p:cNvPr>
          <p:cNvSpPr txBox="1"/>
          <p:nvPr/>
        </p:nvSpPr>
        <p:spPr>
          <a:xfrm>
            <a:off x="8508840" y="3075836"/>
            <a:ext cx="34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les recommandations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B050"/>
                </a:solidFill>
              </a:rPr>
              <a:t> Reformes constitutionnelles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A8F65-69C6-F040-8CE8-075F9E21B0C7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D5DF89E1-25B6-D54C-A827-DDE5C9DAB3EB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963C5-38CE-F547-94B3-429CF74AF8C2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</p:spTree>
    <p:extLst>
      <p:ext uri="{BB962C8B-B14F-4D97-AF65-F5344CB8AC3E}">
        <p14:creationId xmlns:p14="http://schemas.microsoft.com/office/powerpoint/2010/main" val="261452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A341E-7232-2E43-8C04-03BB9879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Irlande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E0A3B1-6BC6-3A4C-99E8-C6F68B12AE40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Académiques + </a:t>
            </a:r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2B71-EF17-F340-A130-46BB001EE4F4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Quelques points de la constitution + 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CCF1E-8E4C-DF46-98F9-686AB91F7DB5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66 personnes tirées au sort + </a:t>
            </a:r>
            <a:r>
              <a:rPr lang="fr-FR" sz="2000" dirty="0">
                <a:solidFill>
                  <a:srgbClr val="00B050"/>
                </a:solidFill>
              </a:rPr>
              <a:t>33 élus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C3A2B-DF8D-D14C-A97D-BC5AEC8C6AC8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CEE92-5357-5644-BFCA-456F01E6CCE1}"/>
              </a:ext>
            </a:extLst>
          </p:cNvPr>
          <p:cNvSpPr txBox="1"/>
          <p:nvPr/>
        </p:nvSpPr>
        <p:spPr>
          <a:xfrm>
            <a:off x="8508840" y="3075836"/>
            <a:ext cx="34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les recommandations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B050"/>
                </a:solidFill>
              </a:rPr>
              <a:t> Reformes constitutionnelles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A8F65-69C6-F040-8CE8-075F9E21B0C7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D5DF89E1-25B6-D54C-A827-DDE5C9DAB3EB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963C5-38CE-F547-94B3-429CF74AF8C2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</p:spTree>
    <p:extLst>
      <p:ext uri="{BB962C8B-B14F-4D97-AF65-F5344CB8AC3E}">
        <p14:creationId xmlns:p14="http://schemas.microsoft.com/office/powerpoint/2010/main" val="321943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A341E-7232-2E43-8C04-03BB9879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Irlande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E0A3B1-6BC6-3A4C-99E8-C6F68B12AE40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Académiques + </a:t>
            </a:r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2B71-EF17-F340-A130-46BB001EE4F4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Quelques points de la constitution + </a:t>
            </a:r>
            <a:r>
              <a:rPr lang="fr-FR" sz="2000" dirty="0">
                <a:solidFill>
                  <a:srgbClr val="00B050"/>
                </a:solidFill>
              </a:rPr>
              <a:t>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CCF1E-8E4C-DF46-98F9-686AB91F7DB5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66 personnes tirées au sort + </a:t>
            </a:r>
            <a:r>
              <a:rPr lang="fr-FR" sz="2000" dirty="0">
                <a:solidFill>
                  <a:srgbClr val="00B050"/>
                </a:solidFill>
              </a:rPr>
              <a:t>33 élus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C3A2B-DF8D-D14C-A97D-BC5AEC8C6AC8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CEE92-5357-5644-BFCA-456F01E6CCE1}"/>
              </a:ext>
            </a:extLst>
          </p:cNvPr>
          <p:cNvSpPr txBox="1"/>
          <p:nvPr/>
        </p:nvSpPr>
        <p:spPr>
          <a:xfrm>
            <a:off x="8508840" y="3075836"/>
            <a:ext cx="34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les recommandations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B050"/>
                </a:solidFill>
              </a:rPr>
              <a:t> Reformes constitutionnelles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A8F65-69C6-F040-8CE8-075F9E21B0C7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D5DF89E1-25B6-D54C-A827-DDE5C9DAB3EB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963C5-38CE-F547-94B3-429CF74AF8C2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</p:spTree>
    <p:extLst>
      <p:ext uri="{BB962C8B-B14F-4D97-AF65-F5344CB8AC3E}">
        <p14:creationId xmlns:p14="http://schemas.microsoft.com/office/powerpoint/2010/main" val="305547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A341E-7232-2E43-8C04-03BB9879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Irlande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E0A3B1-6BC6-3A4C-99E8-C6F68B12AE40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Académiques + </a:t>
            </a:r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2B71-EF17-F340-A130-46BB001EE4F4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Quelques points de la constitution + </a:t>
            </a:r>
            <a:r>
              <a:rPr lang="fr-FR" sz="2000" dirty="0">
                <a:solidFill>
                  <a:srgbClr val="00B050"/>
                </a:solidFill>
              </a:rPr>
              <a:t>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CCF1E-8E4C-DF46-98F9-686AB91F7DB5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66 personnes tirées au sort + </a:t>
            </a:r>
            <a:r>
              <a:rPr lang="fr-FR" sz="2000" dirty="0">
                <a:solidFill>
                  <a:srgbClr val="00B050"/>
                </a:solidFill>
              </a:rPr>
              <a:t>33 élus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C3A2B-DF8D-D14C-A97D-BC5AEC8C6AC8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CEE92-5357-5644-BFCA-456F01E6CCE1}"/>
              </a:ext>
            </a:extLst>
          </p:cNvPr>
          <p:cNvSpPr txBox="1"/>
          <p:nvPr/>
        </p:nvSpPr>
        <p:spPr>
          <a:xfrm>
            <a:off x="8508840" y="3075836"/>
            <a:ext cx="34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les recommandations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B050"/>
                </a:solidFill>
              </a:rPr>
              <a:t> Reformes constitutionnelles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A8F65-69C6-F040-8CE8-075F9E21B0C7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D5DF89E1-25B6-D54C-A827-DDE5C9DAB3EB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963C5-38CE-F547-94B3-429CF74AF8C2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4B0FAD-098E-8144-8D2A-E58E6680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24" y="4651569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0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A341E-7232-2E43-8C04-03BB9879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Irlande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E0A3B1-6BC6-3A4C-99E8-C6F68B12AE40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Académiques + </a:t>
            </a:r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2B71-EF17-F340-A130-46BB001EE4F4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Quelques points </a:t>
            </a:r>
            <a:r>
              <a:rPr lang="fr-FR" sz="2000" dirty="0"/>
              <a:t>de la constitution + </a:t>
            </a:r>
            <a:r>
              <a:rPr lang="fr-FR" sz="2000" dirty="0">
                <a:solidFill>
                  <a:srgbClr val="00B050"/>
                </a:solidFill>
              </a:rPr>
              <a:t>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CCF1E-8E4C-DF46-98F9-686AB91F7DB5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66 personnes tirées au sort + </a:t>
            </a:r>
            <a:r>
              <a:rPr lang="fr-FR" sz="2000" dirty="0">
                <a:solidFill>
                  <a:srgbClr val="00B050"/>
                </a:solidFill>
              </a:rPr>
              <a:t>33 élus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C3A2B-DF8D-D14C-A97D-BC5AEC8C6AC8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CEE92-5357-5644-BFCA-456F01E6CCE1}"/>
              </a:ext>
            </a:extLst>
          </p:cNvPr>
          <p:cNvSpPr txBox="1"/>
          <p:nvPr/>
        </p:nvSpPr>
        <p:spPr>
          <a:xfrm>
            <a:off x="8508840" y="3075836"/>
            <a:ext cx="34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les recommandations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B050"/>
                </a:solidFill>
              </a:rPr>
              <a:t> Reformes constitutionnelles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A8F65-69C6-F040-8CE8-075F9E21B0C7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D5DF89E1-25B6-D54C-A827-DDE5C9DAB3EB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963C5-38CE-F547-94B3-429CF74AF8C2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4B0FAD-098E-8144-8D2A-E58E6680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24" y="4651569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A341E-7232-2E43-8C04-03BB9879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Irlande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E0A3B1-6BC6-3A4C-99E8-C6F68B12AE40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Académiques + </a:t>
            </a:r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2B71-EF17-F340-A130-46BB001EE4F4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Quelques points </a:t>
            </a:r>
            <a:r>
              <a:rPr lang="fr-FR" sz="2000" dirty="0"/>
              <a:t>de la constitution + </a:t>
            </a:r>
            <a:r>
              <a:rPr lang="fr-FR" sz="2000" dirty="0">
                <a:solidFill>
                  <a:srgbClr val="00B050"/>
                </a:solidFill>
              </a:rPr>
              <a:t>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CCF1E-8E4C-DF46-98F9-686AB91F7DB5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66 personnes tirées au sort + </a:t>
            </a:r>
            <a:r>
              <a:rPr lang="fr-FR" sz="2000" dirty="0">
                <a:solidFill>
                  <a:srgbClr val="00B050"/>
                </a:solidFill>
              </a:rPr>
              <a:t>33 élus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C3A2B-DF8D-D14C-A97D-BC5AEC8C6AC8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CEE92-5357-5644-BFCA-456F01E6CCE1}"/>
              </a:ext>
            </a:extLst>
          </p:cNvPr>
          <p:cNvSpPr txBox="1"/>
          <p:nvPr/>
        </p:nvSpPr>
        <p:spPr>
          <a:xfrm>
            <a:off x="8508840" y="3075836"/>
            <a:ext cx="34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les recommandations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B050"/>
                </a:solidFill>
              </a:rPr>
              <a:t> Reformes constitutionnelles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A8F65-69C6-F040-8CE8-075F9E21B0C7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D5DF89E1-25B6-D54C-A827-DDE5C9DAB3EB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963C5-38CE-F547-94B3-429CF74AF8C2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+- 1 an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4B0FAD-098E-8144-8D2A-E58E6680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24" y="4651569"/>
            <a:ext cx="454648" cy="4138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09BC18-80E2-4543-A02F-0A64FCD6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24" y="1986604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1426C-BE06-8C4F-BB31-514C29B9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Au </a:t>
            </a:r>
            <a:r>
              <a:rPr lang="en-US" dirty="0" err="1">
                <a:latin typeface="American Typewriter" panose="02090604020004020304" pitchFamily="18" charset="77"/>
              </a:rPr>
              <a:t>programme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675554-31E8-4B49-BF81-47D34276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D’une participation affaiblie par la Constitution…</a:t>
            </a:r>
          </a:p>
          <a:p>
            <a:r>
              <a:rPr lang="fr-FR" dirty="0"/>
              <a:t>… A une Constitution renforcée par la participation</a:t>
            </a:r>
          </a:p>
          <a:p>
            <a:r>
              <a:rPr lang="fr-FR" dirty="0"/>
              <a:t>D’autres n’hésitent pas à sauter le pas</a:t>
            </a:r>
          </a:p>
          <a:p>
            <a:r>
              <a:rPr lang="fr-FR" dirty="0"/>
              <a:t>Qu’en est-il chez nous ? </a:t>
            </a:r>
          </a:p>
          <a:p>
            <a:r>
              <a:rPr lang="fr-FR" dirty="0"/>
              <a:t>Comment avancer sans attendre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8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6B99D-152D-FB47-868D-72C25B3B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Canada (</a:t>
            </a:r>
            <a:r>
              <a:rPr lang="en-US" dirty="0" err="1">
                <a:latin typeface="American Typewriter" panose="02090604020004020304" pitchFamily="18" charset="77"/>
              </a:rPr>
              <a:t>Colombie-Britannique</a:t>
            </a:r>
            <a:r>
              <a:rPr lang="en-US" dirty="0">
                <a:latin typeface="American Typewriter" panose="02090604020004020304" pitchFamily="18" charset="77"/>
              </a:rPr>
              <a:t>)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6F1D62-F926-7E45-A22E-C9E8E3576EDA}"/>
              </a:ext>
            </a:extLst>
          </p:cNvPr>
          <p:cNvSpPr txBox="1"/>
          <p:nvPr/>
        </p:nvSpPr>
        <p:spPr>
          <a:xfrm>
            <a:off x="289181" y="3270607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A5ABAC-4901-A54F-B145-5614473C3232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Changement de système électoral + 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3F02EA-1A2B-2349-A4E2-37BA1E88F3A7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150 participants tirés au sort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01C783-A53E-E34E-AB97-3968C78DA0D9}"/>
              </a:ext>
            </a:extLst>
          </p:cNvPr>
          <p:cNvSpPr txBox="1"/>
          <p:nvPr/>
        </p:nvSpPr>
        <p:spPr>
          <a:xfrm>
            <a:off x="6282475" y="4196760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</a:t>
            </a:r>
            <a:r>
              <a:rPr lang="fr-FR" sz="2000" dirty="0" err="1"/>
              <a:t>hearings</a:t>
            </a:r>
            <a:r>
              <a:rPr lang="fr-FR" sz="2000" dirty="0"/>
              <a:t> + 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06BF92-A220-5948-846D-68CFD5A65049}"/>
              </a:ext>
            </a:extLst>
          </p:cNvPr>
          <p:cNvSpPr txBox="1"/>
          <p:nvPr/>
        </p:nvSpPr>
        <p:spPr>
          <a:xfrm>
            <a:off x="8508840" y="3121179"/>
            <a:ext cx="340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la recommandation des participants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</a:t>
            </a:r>
            <a:r>
              <a:rPr lang="fr-FR" sz="2000" dirty="0"/>
              <a:t> Pas suivi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0CB15F-B6E1-7842-8303-F3CB458980F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08E58B3E-E79A-5E49-B216-5C5BB2FAAC10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CFE00B-7FB9-A749-9039-73A41B3FD18C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</p:spTree>
    <p:extLst>
      <p:ext uri="{BB962C8B-B14F-4D97-AF65-F5344CB8AC3E}">
        <p14:creationId xmlns:p14="http://schemas.microsoft.com/office/powerpoint/2010/main" val="8560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6B99D-152D-FB47-868D-72C25B3B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Canada (</a:t>
            </a:r>
            <a:r>
              <a:rPr lang="en-US" dirty="0" err="1">
                <a:latin typeface="American Typewriter" panose="02090604020004020304" pitchFamily="18" charset="77"/>
              </a:rPr>
              <a:t>Colombie-Britannique</a:t>
            </a:r>
            <a:r>
              <a:rPr lang="en-US" dirty="0">
                <a:latin typeface="American Typewriter" panose="02090604020004020304" pitchFamily="18" charset="77"/>
              </a:rPr>
              <a:t>)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6F1D62-F926-7E45-A22E-C9E8E3576EDA}"/>
              </a:ext>
            </a:extLst>
          </p:cNvPr>
          <p:cNvSpPr txBox="1"/>
          <p:nvPr/>
        </p:nvSpPr>
        <p:spPr>
          <a:xfrm>
            <a:off x="289181" y="3270607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A5ABAC-4901-A54F-B145-5614473C3232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Changement de système électoral </a:t>
            </a:r>
            <a:r>
              <a:rPr lang="fr-FR" sz="2000" dirty="0"/>
              <a:t>+ 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3F02EA-1A2B-2349-A4E2-37BA1E88F3A7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150 participants tirés au sort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01C783-A53E-E34E-AB97-3968C78DA0D9}"/>
              </a:ext>
            </a:extLst>
          </p:cNvPr>
          <p:cNvSpPr txBox="1"/>
          <p:nvPr/>
        </p:nvSpPr>
        <p:spPr>
          <a:xfrm>
            <a:off x="6282475" y="4196760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</a:t>
            </a:r>
            <a:r>
              <a:rPr lang="fr-FR" sz="2000" dirty="0" err="1"/>
              <a:t>hearings</a:t>
            </a:r>
            <a:r>
              <a:rPr lang="fr-FR" sz="2000" dirty="0"/>
              <a:t> + 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06BF92-A220-5948-846D-68CFD5A65049}"/>
              </a:ext>
            </a:extLst>
          </p:cNvPr>
          <p:cNvSpPr txBox="1"/>
          <p:nvPr/>
        </p:nvSpPr>
        <p:spPr>
          <a:xfrm>
            <a:off x="8508840" y="3121179"/>
            <a:ext cx="340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la recommandation des participants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</a:t>
            </a:r>
            <a:r>
              <a:rPr lang="fr-FR" sz="2000" dirty="0"/>
              <a:t> Pas suivi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0CB15F-B6E1-7842-8303-F3CB458980F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08E58B3E-E79A-5E49-B216-5C5BB2FAAC10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CFE00B-7FB9-A749-9039-73A41B3FD18C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B4BC39-6734-0349-B773-80E6C369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68" y="2066825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6B99D-152D-FB47-868D-72C25B3B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Canada (</a:t>
            </a:r>
            <a:r>
              <a:rPr lang="en-US" dirty="0" err="1">
                <a:latin typeface="American Typewriter" panose="02090604020004020304" pitchFamily="18" charset="77"/>
              </a:rPr>
              <a:t>Colombie-Britannique</a:t>
            </a:r>
            <a:r>
              <a:rPr lang="en-US" dirty="0">
                <a:latin typeface="American Typewriter" panose="02090604020004020304" pitchFamily="18" charset="77"/>
              </a:rPr>
              <a:t>)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6F1D62-F926-7E45-A22E-C9E8E3576EDA}"/>
              </a:ext>
            </a:extLst>
          </p:cNvPr>
          <p:cNvSpPr txBox="1"/>
          <p:nvPr/>
        </p:nvSpPr>
        <p:spPr>
          <a:xfrm>
            <a:off x="289181" y="3270607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A5ABAC-4901-A54F-B145-5614473C3232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Changement de système électoral </a:t>
            </a:r>
            <a:r>
              <a:rPr lang="fr-FR" sz="2000" dirty="0"/>
              <a:t>+ 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3F02EA-1A2B-2349-A4E2-37BA1E88F3A7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150 participants tirés au sort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01C783-A53E-E34E-AB97-3968C78DA0D9}"/>
              </a:ext>
            </a:extLst>
          </p:cNvPr>
          <p:cNvSpPr txBox="1"/>
          <p:nvPr/>
        </p:nvSpPr>
        <p:spPr>
          <a:xfrm>
            <a:off x="6282475" y="4196760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</a:t>
            </a:r>
            <a:r>
              <a:rPr lang="fr-FR" sz="2000" dirty="0" err="1"/>
              <a:t>hearings</a:t>
            </a:r>
            <a:r>
              <a:rPr lang="fr-FR" sz="2000" dirty="0"/>
              <a:t> + 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06BF92-A220-5948-846D-68CFD5A65049}"/>
              </a:ext>
            </a:extLst>
          </p:cNvPr>
          <p:cNvSpPr txBox="1"/>
          <p:nvPr/>
        </p:nvSpPr>
        <p:spPr>
          <a:xfrm>
            <a:off x="8508840" y="3121179"/>
            <a:ext cx="340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la recommandation des participants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FF0000"/>
                </a:solidFill>
              </a:rPr>
              <a:t> Pas suivi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0CB15F-B6E1-7842-8303-F3CB458980F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08E58B3E-E79A-5E49-B216-5C5BB2FAAC10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CFE00B-7FB9-A749-9039-73A41B3FD18C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B4BC39-6734-0349-B773-80E6C369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68" y="2066825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6B99D-152D-FB47-868D-72C25B3B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Canada (</a:t>
            </a:r>
            <a:r>
              <a:rPr lang="en-US" dirty="0" err="1">
                <a:latin typeface="American Typewriter" panose="02090604020004020304" pitchFamily="18" charset="77"/>
              </a:rPr>
              <a:t>Colombie-Britannique</a:t>
            </a:r>
            <a:r>
              <a:rPr lang="en-US" dirty="0">
                <a:latin typeface="American Typewriter" panose="02090604020004020304" pitchFamily="18" charset="77"/>
              </a:rPr>
              <a:t>)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6F1D62-F926-7E45-A22E-C9E8E3576EDA}"/>
              </a:ext>
            </a:extLst>
          </p:cNvPr>
          <p:cNvSpPr txBox="1"/>
          <p:nvPr/>
        </p:nvSpPr>
        <p:spPr>
          <a:xfrm>
            <a:off x="289181" y="3270607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A5ABAC-4901-A54F-B145-5614473C3232}"/>
              </a:ext>
            </a:extLst>
          </p:cNvPr>
          <p:cNvSpPr txBox="1"/>
          <p:nvPr/>
        </p:nvSpPr>
        <p:spPr>
          <a:xfrm>
            <a:off x="2757593" y="1821235"/>
            <a:ext cx="241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Changement de système électoral </a:t>
            </a:r>
            <a:r>
              <a:rPr lang="fr-FR" sz="2000" dirty="0"/>
              <a:t>+ agenda « politique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3F02EA-1A2B-2349-A4E2-37BA1E88F3A7}"/>
              </a:ext>
            </a:extLst>
          </p:cNvPr>
          <p:cNvSpPr txBox="1"/>
          <p:nvPr/>
        </p:nvSpPr>
        <p:spPr>
          <a:xfrm>
            <a:off x="2850552" y="4504537"/>
            <a:ext cx="222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150 participants tirés au sort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01C783-A53E-E34E-AB97-3968C78DA0D9}"/>
              </a:ext>
            </a:extLst>
          </p:cNvPr>
          <p:cNvSpPr txBox="1"/>
          <p:nvPr/>
        </p:nvSpPr>
        <p:spPr>
          <a:xfrm>
            <a:off x="6282475" y="4196760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Information</a:t>
            </a:r>
            <a:r>
              <a:rPr lang="fr-FR" sz="2000" dirty="0"/>
              <a:t> + Suggestions + </a:t>
            </a:r>
            <a:r>
              <a:rPr lang="fr-FR" sz="2000" dirty="0" err="1"/>
              <a:t>hearings</a:t>
            </a:r>
            <a:r>
              <a:rPr lang="fr-FR" sz="2000" dirty="0"/>
              <a:t> +  referendum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06BF92-A220-5948-846D-68CFD5A65049}"/>
              </a:ext>
            </a:extLst>
          </p:cNvPr>
          <p:cNvSpPr txBox="1"/>
          <p:nvPr/>
        </p:nvSpPr>
        <p:spPr>
          <a:xfrm>
            <a:off x="8508840" y="3121179"/>
            <a:ext cx="340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contraignant sur la recommandation des participants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FF0000"/>
                </a:solidFill>
              </a:rPr>
              <a:t> Pas suivi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0CB15F-B6E1-7842-8303-F3CB458980F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08E58B3E-E79A-5E49-B216-5C5BB2FAAC10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CFE00B-7FB9-A749-9039-73A41B3FD18C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+- 1 an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B4BC39-6734-0349-B773-80E6C369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68" y="2066825"/>
            <a:ext cx="454648" cy="4138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2A9690-37E9-9343-995E-2F111C8C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16" y="4297626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2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AE864-715B-B34B-8565-3D625818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Et chez nous ? Une </a:t>
            </a:r>
            <a:r>
              <a:rPr lang="en-US" dirty="0" err="1">
                <a:latin typeface="American Typewriter" panose="02090604020004020304" pitchFamily="18" charset="77"/>
              </a:rPr>
              <a:t>ouverture</a:t>
            </a:r>
            <a:r>
              <a:rPr lang="en-US" dirty="0">
                <a:latin typeface="American Typewriter" panose="02090604020004020304" pitchFamily="18" charset="77"/>
              </a:rPr>
              <a:t> future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507CD2-B183-1E46-B320-2551F176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7" y="1375334"/>
            <a:ext cx="3116356" cy="2554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F14D17-27A4-F349-B462-20B169BE18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50" t="2095" r="16787" b="-3496"/>
          <a:stretch/>
        </p:blipFill>
        <p:spPr>
          <a:xfrm>
            <a:off x="259976" y="3939500"/>
            <a:ext cx="3098427" cy="2918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8066A-A45F-8741-A9E9-D8280005BFEF}"/>
              </a:ext>
            </a:extLst>
          </p:cNvPr>
          <p:cNvSpPr/>
          <p:nvPr/>
        </p:nvSpPr>
        <p:spPr>
          <a:xfrm>
            <a:off x="3570755" y="1803363"/>
            <a:ext cx="8316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« Au cours de la prochaine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législature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le gouvernement entend apporter une contribution importante à la modernisation, à l’augmentation de l’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efficacite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́ et à l’approfondissement des principes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démocratiques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des structures de l’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État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Le gouvernement lancera un large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débat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démocratique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sur ce sujet, impliquant notamment les citoyens, la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sociéte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́ civile et les milieux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académiques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ainsi qu’un dialogue entre les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représentants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politiques, sous la direction de deux ministres (un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néerlandophone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et un francophone) pour </a:t>
            </a:r>
            <a:r>
              <a:rPr lang="fr-FR" sz="1600" dirty="0" err="1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évaluer</a:t>
            </a:r>
            <a:r>
              <a:rPr lang="fr-FR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la structure existante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82FF5A-9B63-DD4F-91A4-B19249306ADC}"/>
              </a:ext>
            </a:extLst>
          </p:cNvPr>
          <p:cNvSpPr txBox="1"/>
          <p:nvPr/>
        </p:nvSpPr>
        <p:spPr>
          <a:xfrm>
            <a:off x="3570755" y="1398108"/>
            <a:ext cx="453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l’accord de gouvernement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9C128D-F979-C14D-9049-8B8691BF1D69}"/>
              </a:ext>
            </a:extLst>
          </p:cNvPr>
          <p:cNvSpPr txBox="1"/>
          <p:nvPr/>
        </p:nvSpPr>
        <p:spPr>
          <a:xfrm>
            <a:off x="3570754" y="3239477"/>
            <a:ext cx="453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la presse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67C589-3EBB-B34F-A3B6-AF0CBEEB0958}"/>
              </a:ext>
            </a:extLst>
          </p:cNvPr>
          <p:cNvSpPr/>
          <p:nvPr/>
        </p:nvSpPr>
        <p:spPr>
          <a:xfrm>
            <a:off x="3570754" y="3721484"/>
            <a:ext cx="83164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BE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« Le Conseil des Ministres approuvera alors une proposition de cinq articles à réviser et lancera une consultation des citoyens, une première dans l’histoire du pays s’agissant de réforme de l’Etat » - Le Soir, 17 mars 2021</a:t>
            </a:r>
          </a:p>
          <a:p>
            <a:pPr algn="just">
              <a:spcAft>
                <a:spcPts val="0"/>
              </a:spcAft>
            </a:pPr>
            <a:endParaRPr lang="fr-BE" sz="1600" dirty="0">
              <a:latin typeface="Snell Roundhand" panose="02000603080000090004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sz="1600" dirty="0">
                <a:latin typeface="Snell Roundhand" panose="02000603080000090004" pitchFamily="2" charset="77"/>
              </a:rPr>
              <a:t>« In de </a:t>
            </a:r>
            <a:r>
              <a:rPr lang="fr-BE" sz="1600" dirty="0" err="1">
                <a:latin typeface="Snell Roundhand" panose="02000603080000090004" pitchFamily="2" charset="77"/>
              </a:rPr>
              <a:t>komende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maanden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willen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ministers</a:t>
            </a:r>
            <a:r>
              <a:rPr lang="fr-BE" sz="1600" dirty="0">
                <a:latin typeface="Snell Roundhand" panose="02000603080000090004" pitchFamily="2" charset="77"/>
              </a:rPr>
              <a:t> van </a:t>
            </a:r>
            <a:r>
              <a:rPr lang="fr-BE" sz="1600" dirty="0" err="1">
                <a:latin typeface="Snell Roundhand" panose="02000603080000090004" pitchFamily="2" charset="77"/>
              </a:rPr>
              <a:t>Institutionele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Hervormingen</a:t>
            </a:r>
            <a:r>
              <a:rPr lang="fr-BE" sz="1600" dirty="0">
                <a:latin typeface="Snell Roundhand" panose="02000603080000090004" pitchFamily="2" charset="77"/>
              </a:rPr>
              <a:t> en </a:t>
            </a:r>
            <a:r>
              <a:rPr lang="fr-BE" sz="1600" dirty="0" err="1">
                <a:latin typeface="Snell Roundhand" panose="02000603080000090004" pitchFamily="2" charset="77"/>
              </a:rPr>
              <a:t>Democratische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Vernieuwing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Annelies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Verlinden</a:t>
            </a:r>
            <a:r>
              <a:rPr lang="fr-BE" sz="1600" dirty="0">
                <a:latin typeface="Snell Roundhand" panose="02000603080000090004" pitchFamily="2" charset="77"/>
              </a:rPr>
              <a:t> (CD&amp;V) en David </a:t>
            </a:r>
            <a:r>
              <a:rPr lang="fr-BE" sz="1600" dirty="0" err="1">
                <a:latin typeface="Snell Roundhand" panose="02000603080000090004" pitchFamily="2" charset="77"/>
              </a:rPr>
              <a:t>Clarinval</a:t>
            </a:r>
            <a:r>
              <a:rPr lang="fr-BE" sz="1600" dirty="0">
                <a:latin typeface="Snell Roundhand" panose="02000603080000090004" pitchFamily="2" charset="77"/>
              </a:rPr>
              <a:t> (MR) </a:t>
            </a:r>
            <a:r>
              <a:rPr lang="fr-BE" sz="1600" dirty="0" err="1">
                <a:latin typeface="Snell Roundhand" panose="02000603080000090004" pitchFamily="2" charset="77"/>
              </a:rPr>
              <a:t>een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grootschalige</a:t>
            </a:r>
            <a:r>
              <a:rPr lang="fr-BE" sz="1600" dirty="0">
                <a:latin typeface="Snell Roundhand" panose="02000603080000090004" pitchFamily="2" charset="77"/>
              </a:rPr>
              <a:t> online </a:t>
            </a:r>
            <a:r>
              <a:rPr lang="fr-BE" sz="1600" dirty="0" err="1">
                <a:latin typeface="Snell Roundhand" panose="02000603080000090004" pitchFamily="2" charset="77"/>
              </a:rPr>
              <a:t>bevraging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lanceren</a:t>
            </a:r>
            <a:r>
              <a:rPr lang="fr-BE" sz="1600" dirty="0">
                <a:latin typeface="Snell Roundhand" panose="02000603080000090004" pitchFamily="2" charset="77"/>
              </a:rPr>
              <a:t> om ‘</a:t>
            </a:r>
            <a:r>
              <a:rPr lang="fr-BE" sz="1600" dirty="0" err="1">
                <a:latin typeface="Snell Roundhand" panose="02000603080000090004" pitchFamily="2" charset="77"/>
              </a:rPr>
              <a:t>meningen</a:t>
            </a:r>
            <a:r>
              <a:rPr lang="fr-BE" sz="1600" dirty="0">
                <a:latin typeface="Snell Roundhand" panose="02000603080000090004" pitchFamily="2" charset="77"/>
              </a:rPr>
              <a:t>, </a:t>
            </a:r>
            <a:r>
              <a:rPr lang="fr-BE" sz="1600" dirty="0" err="1">
                <a:latin typeface="Snell Roundhand" panose="02000603080000090004" pitchFamily="2" charset="77"/>
              </a:rPr>
              <a:t>aanbevelingen</a:t>
            </a:r>
            <a:r>
              <a:rPr lang="fr-BE" sz="1600" dirty="0">
                <a:latin typeface="Snell Roundhand" panose="02000603080000090004" pitchFamily="2" charset="77"/>
              </a:rPr>
              <a:t>, </a:t>
            </a:r>
            <a:r>
              <a:rPr lang="fr-BE" sz="1600" dirty="0" err="1">
                <a:latin typeface="Snell Roundhand" panose="02000603080000090004" pitchFamily="2" charset="77"/>
              </a:rPr>
              <a:t>voorstellen</a:t>
            </a:r>
            <a:r>
              <a:rPr lang="fr-BE" sz="1600" dirty="0">
                <a:latin typeface="Snell Roundhand" panose="02000603080000090004" pitchFamily="2" charset="77"/>
              </a:rPr>
              <a:t> en </a:t>
            </a:r>
            <a:r>
              <a:rPr lang="fr-BE" sz="1600" dirty="0" err="1">
                <a:latin typeface="Snell Roundhand" panose="02000603080000090004" pitchFamily="2" charset="77"/>
              </a:rPr>
              <a:t>suggesties</a:t>
            </a:r>
            <a:r>
              <a:rPr lang="fr-BE" sz="1600" dirty="0">
                <a:latin typeface="Snell Roundhand" panose="02000603080000090004" pitchFamily="2" charset="77"/>
              </a:rPr>
              <a:t>’ te </a:t>
            </a:r>
            <a:r>
              <a:rPr lang="fr-BE" sz="1600" dirty="0" err="1">
                <a:latin typeface="Snell Roundhand" panose="02000603080000090004" pitchFamily="2" charset="77"/>
              </a:rPr>
              <a:t>verzamelen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voor</a:t>
            </a:r>
            <a:r>
              <a:rPr lang="fr-BE" sz="1600" dirty="0">
                <a:latin typeface="Snell Roundhand" panose="02000603080000090004" pitchFamily="2" charset="77"/>
              </a:rPr>
              <a:t> de </a:t>
            </a:r>
            <a:r>
              <a:rPr lang="fr-BE" sz="1600" dirty="0" err="1">
                <a:latin typeface="Snell Roundhand" panose="02000603080000090004" pitchFamily="2" charset="77"/>
              </a:rPr>
              <a:t>richting</a:t>
            </a:r>
            <a:r>
              <a:rPr lang="fr-BE" sz="1600" dirty="0">
                <a:latin typeface="Snell Roundhand" panose="02000603080000090004" pitchFamily="2" charset="77"/>
              </a:rPr>
              <a:t> die </a:t>
            </a:r>
            <a:r>
              <a:rPr lang="fr-BE" sz="1600" dirty="0" err="1">
                <a:latin typeface="Snell Roundhand" panose="02000603080000090004" pitchFamily="2" charset="77"/>
              </a:rPr>
              <a:t>ons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federalisme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uit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moet</a:t>
            </a:r>
            <a:r>
              <a:rPr lang="fr-BE" sz="1600" dirty="0">
                <a:latin typeface="Snell Roundhand" panose="02000603080000090004" pitchFamily="2" charset="77"/>
              </a:rPr>
              <a:t>  »… « </a:t>
            </a:r>
            <a:r>
              <a:rPr lang="fr-BE" sz="1600" dirty="0" err="1">
                <a:latin typeface="Snell Roundhand" panose="02000603080000090004" pitchFamily="2" charset="77"/>
              </a:rPr>
              <a:t>Een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tweede</a:t>
            </a:r>
            <a:r>
              <a:rPr lang="fr-BE" sz="1600" dirty="0">
                <a:latin typeface="Snell Roundhand" panose="02000603080000090004" pitchFamily="2" charset="77"/>
              </a:rPr>
              <a:t> ­aspect van de </a:t>
            </a:r>
            <a:r>
              <a:rPr lang="fr-BE" sz="1600" dirty="0" err="1">
                <a:latin typeface="Snell Roundhand" panose="02000603080000090004" pitchFamily="2" charset="77"/>
              </a:rPr>
              <a:t>burgerparticipatie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is</a:t>
            </a:r>
            <a:r>
              <a:rPr lang="fr-BE" sz="1600" dirty="0">
                <a:latin typeface="Snell Roundhand" panose="02000603080000090004" pitchFamily="2" charset="77"/>
              </a:rPr>
              <a:t> het </a:t>
            </a:r>
            <a:r>
              <a:rPr lang="fr-BE" sz="1600" dirty="0" err="1">
                <a:latin typeface="Snell Roundhand" panose="02000603080000090004" pitchFamily="2" charset="77"/>
              </a:rPr>
              <a:t>opzetten</a:t>
            </a:r>
            <a:r>
              <a:rPr lang="fr-BE" sz="1600" dirty="0">
                <a:latin typeface="Snell Roundhand" panose="02000603080000090004" pitchFamily="2" charset="77"/>
              </a:rPr>
              <a:t> van panels met </a:t>
            </a:r>
            <a:r>
              <a:rPr lang="fr-BE" sz="1600" dirty="0" err="1">
                <a:latin typeface="Snell Roundhand" panose="02000603080000090004" pitchFamily="2" charset="77"/>
              </a:rPr>
              <a:t>parlementairen</a:t>
            </a:r>
            <a:r>
              <a:rPr lang="fr-BE" sz="1600" dirty="0">
                <a:latin typeface="Snell Roundhand" panose="02000603080000090004" pitchFamily="2" charset="77"/>
              </a:rPr>
              <a:t>, </a:t>
            </a:r>
            <a:r>
              <a:rPr lang="fr-BE" sz="1600" dirty="0" err="1">
                <a:latin typeface="Snell Roundhand" panose="02000603080000090004" pitchFamily="2" charset="77"/>
              </a:rPr>
              <a:t>uitgelote</a:t>
            </a:r>
            <a:r>
              <a:rPr lang="fr-BE" sz="1600" dirty="0">
                <a:latin typeface="Snell Roundhand" panose="02000603080000090004" pitchFamily="2" charset="77"/>
              </a:rPr>
              <a:t> burgers, </a:t>
            </a:r>
            <a:r>
              <a:rPr lang="fr-BE" sz="1600" dirty="0" err="1">
                <a:latin typeface="Snell Roundhand" panose="02000603080000090004" pitchFamily="2" charset="77"/>
              </a:rPr>
              <a:t>academici</a:t>
            </a:r>
            <a:r>
              <a:rPr lang="fr-BE" sz="1600" dirty="0">
                <a:latin typeface="Snell Roundhand" panose="02000603080000090004" pitchFamily="2" charset="77"/>
              </a:rPr>
              <a:t> en </a:t>
            </a:r>
            <a:r>
              <a:rPr lang="fr-BE" sz="1600" dirty="0" err="1">
                <a:latin typeface="Snell Roundhand" panose="02000603080000090004" pitchFamily="2" charset="77"/>
              </a:rPr>
              <a:t>andere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maatschappelijke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vertegenwoordigers</a:t>
            </a:r>
            <a:r>
              <a:rPr lang="fr-BE" sz="1600" dirty="0">
                <a:latin typeface="Snell Roundhand" panose="02000603080000090004" pitchFamily="2" charset="77"/>
              </a:rPr>
              <a:t>. Die </a:t>
            </a:r>
            <a:r>
              <a:rPr lang="fr-BE" sz="1600" dirty="0" err="1">
                <a:latin typeface="Snell Roundhand" panose="02000603080000090004" pitchFamily="2" charset="77"/>
              </a:rPr>
              <a:t>gesprekken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zouden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focussen</a:t>
            </a:r>
            <a:r>
              <a:rPr lang="fr-BE" sz="1600" dirty="0">
                <a:latin typeface="Snell Roundhand" panose="02000603080000090004" pitchFamily="2" charset="77"/>
              </a:rPr>
              <a:t> op </a:t>
            </a:r>
            <a:r>
              <a:rPr lang="fr-BE" sz="1600" dirty="0" err="1">
                <a:latin typeface="Snell Roundhand" panose="02000603080000090004" pitchFamily="2" charset="77"/>
              </a:rPr>
              <a:t>democratische</a:t>
            </a:r>
            <a:r>
              <a:rPr lang="fr-BE" sz="1600" dirty="0">
                <a:latin typeface="Snell Roundhand" panose="02000603080000090004" pitchFamily="2" charset="77"/>
              </a:rPr>
              <a:t> </a:t>
            </a:r>
            <a:r>
              <a:rPr lang="fr-BE" sz="1600" dirty="0" err="1">
                <a:latin typeface="Snell Roundhand" panose="02000603080000090004" pitchFamily="2" charset="77"/>
              </a:rPr>
              <a:t>vernieuwing</a:t>
            </a:r>
            <a:r>
              <a:rPr lang="fr-BE" sz="1600" dirty="0">
                <a:latin typeface="Snell Roundhand" panose="02000603080000090004" pitchFamily="2" charset="77"/>
              </a:rPr>
              <a:t> » </a:t>
            </a:r>
            <a:r>
              <a:rPr lang="fr-BE" sz="1600" dirty="0"/>
              <a:t>- </a:t>
            </a:r>
            <a:r>
              <a:rPr lang="fr-BE" sz="1600" dirty="0">
                <a:latin typeface="Snell Roundhand" panose="02000603080000090004" pitchFamily="2" charset="77"/>
              </a:rPr>
              <a:t>De Standaard, 26 février 2021</a:t>
            </a:r>
          </a:p>
          <a:p>
            <a:pPr algn="just">
              <a:spcAft>
                <a:spcPts val="0"/>
              </a:spcAft>
            </a:pPr>
            <a:r>
              <a:rPr lang="fr-BE" sz="1600" dirty="0">
                <a:latin typeface="Snell Roundhand" panose="0200060308000009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9808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0B3ED-FAE9-6949-ABBB-8EAA7F8C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Pas pour tout de suite…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E2969B-BC6B-794B-BCCB-9DA724CC6D3C}"/>
              </a:ext>
            </a:extLst>
          </p:cNvPr>
          <p:cNvSpPr txBox="1"/>
          <p:nvPr/>
        </p:nvSpPr>
        <p:spPr>
          <a:xfrm>
            <a:off x="838199" y="3203239"/>
            <a:ext cx="7158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Après cette déclaration, les deux chambres sont dissoutes de plein droit.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Il en sera convoqué deux nouvelles, conformément à l’article 46. »</a:t>
            </a:r>
            <a:endParaRPr lang="fr-BE" dirty="0"/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Ces chambres statuent, d'un commun accord avec le Roi, sur les points soumis à la révision.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Dans ce cas, les chambres ne pourront délibérer si deux tiers au moins des membres qui composent chacune d'elles ne sont présents ; et nul changement ne sera adopté s'il ne réunit au moins les deux tiers des suffrages.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4B630B-2A22-7540-B241-47DEC9E91EE7}"/>
              </a:ext>
            </a:extLst>
          </p:cNvPr>
          <p:cNvSpPr txBox="1"/>
          <p:nvPr/>
        </p:nvSpPr>
        <p:spPr>
          <a:xfrm>
            <a:off x="838199" y="2739351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195: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0C9B60-2138-E645-A36D-718CD6BE2D1B}"/>
              </a:ext>
            </a:extLst>
          </p:cNvPr>
          <p:cNvSpPr txBox="1"/>
          <p:nvPr/>
        </p:nvSpPr>
        <p:spPr>
          <a:xfrm>
            <a:off x="838199" y="5329120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36: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B21569-C642-284C-B4E6-A678FC4DB035}"/>
              </a:ext>
            </a:extLst>
          </p:cNvPr>
          <p:cNvSpPr txBox="1"/>
          <p:nvPr/>
        </p:nvSpPr>
        <p:spPr>
          <a:xfrm>
            <a:off x="838198" y="5823785"/>
            <a:ext cx="71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</a:rPr>
              <a:t>« </a:t>
            </a:r>
            <a:r>
              <a:rPr lang="fr-BE" i="1" dirty="0">
                <a:latin typeface="Snell Roundhand" panose="02000603080000090004" pitchFamily="2" charset="77"/>
              </a:rPr>
              <a:t>Le pouvoir législatif fédéral s'exerce collectivement par le Roi, la Chambre des représentants et le Sénat.</a:t>
            </a:r>
            <a:r>
              <a:rPr lang="fr-BE" dirty="0">
                <a:latin typeface="Snell Roundhand" panose="02000603080000090004" pitchFamily="2" charset="77"/>
              </a:rPr>
              <a:t> » </a:t>
            </a:r>
            <a:endParaRPr lang="fr-BE" dirty="0">
              <a:latin typeface="Snell Roundhand" panose="02000603080000090004" pitchFamily="2" charset="77"/>
              <a:cs typeface="Courier New" panose="02070309020205020404" pitchFamily="49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8B63DF-EC18-6740-AD11-417D059A7654}"/>
              </a:ext>
            </a:extLst>
          </p:cNvPr>
          <p:cNvSpPr txBox="1"/>
          <p:nvPr/>
        </p:nvSpPr>
        <p:spPr>
          <a:xfrm>
            <a:off x="8713691" y="3895734"/>
            <a:ext cx="277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L’article ne semble pas (encore?) ouvert à révision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65F6A8-CAA5-FA4C-B4B0-F1E3293C7AC7}"/>
              </a:ext>
            </a:extLst>
          </p:cNvPr>
          <p:cNvSpPr txBox="1"/>
          <p:nvPr/>
        </p:nvSpPr>
        <p:spPr>
          <a:xfrm>
            <a:off x="8713691" y="5962283"/>
            <a:ext cx="321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dirty="0" err="1"/>
              <a:t>Brexit</a:t>
            </a:r>
            <a:r>
              <a:rPr lang="fr-FR" dirty="0"/>
              <a:t> a refroidi les ardeurs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F77288A-A72C-AA4E-A020-8A4964881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53" y="4008449"/>
            <a:ext cx="420903" cy="4209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36456F-6C93-934E-939E-5DC9D8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53" y="5936498"/>
            <a:ext cx="420903" cy="4209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4F561B-22B4-8444-9C70-3AE278AFB53E}"/>
              </a:ext>
            </a:extLst>
          </p:cNvPr>
          <p:cNvSpPr/>
          <p:nvPr/>
        </p:nvSpPr>
        <p:spPr>
          <a:xfrm>
            <a:off x="838199" y="1690688"/>
            <a:ext cx="10349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 consultation </a:t>
            </a:r>
            <a:r>
              <a:rPr lang="en-US" sz="2800" dirty="0" err="1"/>
              <a:t>prévue</a:t>
            </a:r>
            <a:r>
              <a:rPr lang="en-US" sz="2800" dirty="0"/>
              <a:t> ne </a:t>
            </a:r>
            <a:r>
              <a:rPr lang="en-US" sz="2800" dirty="0" err="1"/>
              <a:t>risque</a:t>
            </a:r>
            <a:r>
              <a:rPr lang="en-US" sz="2800" dirty="0"/>
              <a:t> pas de changer le cadre </a:t>
            </a:r>
          </a:p>
        </p:txBody>
      </p:sp>
    </p:spTree>
    <p:extLst>
      <p:ext uri="{BB962C8B-B14F-4D97-AF65-F5344CB8AC3E}">
        <p14:creationId xmlns:p14="http://schemas.microsoft.com/office/powerpoint/2010/main" val="20816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E52D3-73A6-0245-88A3-D48E9286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Avancer</a:t>
            </a:r>
            <a:r>
              <a:rPr lang="en-US" dirty="0">
                <a:latin typeface="American Typewriter" panose="02090604020004020304" pitchFamily="18" charset="77"/>
              </a:rPr>
              <a:t> hors du cadre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39127E-4586-D542-B594-36366FDE03E9}"/>
              </a:ext>
            </a:extLst>
          </p:cNvPr>
          <p:cNvSpPr txBox="1"/>
          <p:nvPr/>
        </p:nvSpPr>
        <p:spPr>
          <a:xfrm>
            <a:off x="645459" y="1726861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Implication du politique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034E2F-16DC-C643-A74C-BFC57C748100}"/>
              </a:ext>
            </a:extLst>
          </p:cNvPr>
          <p:cNvSpPr txBox="1"/>
          <p:nvPr/>
        </p:nvSpPr>
        <p:spPr>
          <a:xfrm>
            <a:off x="3191436" y="2957392"/>
            <a:ext cx="290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et représentativité des recommandations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522A7B-F283-7644-A738-631859D0E387}"/>
              </a:ext>
            </a:extLst>
          </p:cNvPr>
          <p:cNvSpPr txBox="1"/>
          <p:nvPr/>
        </p:nvSpPr>
        <p:spPr>
          <a:xfrm>
            <a:off x="645458" y="2818894"/>
            <a:ext cx="177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du processus et du recrutement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F49A2A-28CD-5F4B-A6A9-60A53B31731F}"/>
              </a:ext>
            </a:extLst>
          </p:cNvPr>
          <p:cNvSpPr txBox="1"/>
          <p:nvPr/>
        </p:nvSpPr>
        <p:spPr>
          <a:xfrm>
            <a:off x="3191436" y="4122725"/>
            <a:ext cx="290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Soutien populaire au processus et aux recommandations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BF2E54-802C-AA4E-B9E1-E6E97ACF4DA9}"/>
              </a:ext>
            </a:extLst>
          </p:cNvPr>
          <p:cNvSpPr txBox="1"/>
          <p:nvPr/>
        </p:nvSpPr>
        <p:spPr>
          <a:xfrm>
            <a:off x="6302193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Légitimité du processus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EEBF3B-8DDB-B04F-90A0-DA5E0D7A5C47}"/>
              </a:ext>
            </a:extLst>
          </p:cNvPr>
          <p:cNvSpPr txBox="1"/>
          <p:nvPr/>
        </p:nvSpPr>
        <p:spPr>
          <a:xfrm>
            <a:off x="9206755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Impact sur les politiques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51B8CAC-0FA2-9F47-AB6A-E84C5F0337D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20470" y="2050027"/>
            <a:ext cx="1990164" cy="88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408AAEA-28A4-414C-8616-4FD6BC4F52D9}"/>
              </a:ext>
            </a:extLst>
          </p:cNvPr>
          <p:cNvCxnSpPr/>
          <p:nvPr/>
        </p:nvCxnSpPr>
        <p:spPr>
          <a:xfrm flipV="1">
            <a:off x="2420470" y="3280558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A4F15083-0836-0E45-82E7-75746B63F449}"/>
              </a:ext>
            </a:extLst>
          </p:cNvPr>
          <p:cNvSpPr/>
          <p:nvPr/>
        </p:nvSpPr>
        <p:spPr>
          <a:xfrm>
            <a:off x="6598027" y="3044768"/>
            <a:ext cx="2312894" cy="4715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D29DE17A-89E6-3248-8B7F-37C00488DE85}"/>
              </a:ext>
            </a:extLst>
          </p:cNvPr>
          <p:cNvSpPr/>
          <p:nvPr/>
        </p:nvSpPr>
        <p:spPr>
          <a:xfrm>
            <a:off x="9502590" y="3044768"/>
            <a:ext cx="2312894" cy="4715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446C17E1-0DB8-2743-88C0-1F6771AF7BAF}"/>
              </a:ext>
            </a:extLst>
          </p:cNvPr>
          <p:cNvSpPr/>
          <p:nvPr/>
        </p:nvSpPr>
        <p:spPr>
          <a:xfrm>
            <a:off x="645458" y="1541928"/>
            <a:ext cx="5334007" cy="36396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B7547CF-FB0B-4A4B-9547-587D29C2DECB}"/>
              </a:ext>
            </a:extLst>
          </p:cNvPr>
          <p:cNvCxnSpPr/>
          <p:nvPr/>
        </p:nvCxnSpPr>
        <p:spPr>
          <a:xfrm>
            <a:off x="6104972" y="3280558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3203BBA-ABAB-A042-8CA8-E145BF5F5124}"/>
              </a:ext>
            </a:extLst>
          </p:cNvPr>
          <p:cNvCxnSpPr/>
          <p:nvPr/>
        </p:nvCxnSpPr>
        <p:spPr>
          <a:xfrm>
            <a:off x="9000567" y="3270305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15357CB-90C8-8C46-B352-E45C203F477A}"/>
              </a:ext>
            </a:extLst>
          </p:cNvPr>
          <p:cNvSpPr txBox="1"/>
          <p:nvPr/>
        </p:nvSpPr>
        <p:spPr>
          <a:xfrm>
            <a:off x="645458" y="4261225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Implication de la population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E0D048-5D90-7242-83F4-B53B80F86E6A}"/>
              </a:ext>
            </a:extLst>
          </p:cNvPr>
          <p:cNvCxnSpPr>
            <a:cxnSpLocks/>
          </p:cNvCxnSpPr>
          <p:nvPr/>
        </p:nvCxnSpPr>
        <p:spPr>
          <a:xfrm flipV="1">
            <a:off x="2408146" y="3561024"/>
            <a:ext cx="2110065" cy="91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C4A4607-85D7-684B-8F33-573BAB50C181}"/>
              </a:ext>
            </a:extLst>
          </p:cNvPr>
          <p:cNvCxnSpPr>
            <a:cxnSpLocks/>
          </p:cNvCxnSpPr>
          <p:nvPr/>
        </p:nvCxnSpPr>
        <p:spPr>
          <a:xfrm>
            <a:off x="2420467" y="3432960"/>
            <a:ext cx="2017066" cy="689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A8881CE-9848-AA40-BEC5-20EEA40EB28B}"/>
              </a:ext>
            </a:extLst>
          </p:cNvPr>
          <p:cNvCxnSpPr/>
          <p:nvPr/>
        </p:nvCxnSpPr>
        <p:spPr>
          <a:xfrm flipV="1">
            <a:off x="2422710" y="4614803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B8FAD1-DA04-104C-9550-ED5FF54AEA32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4643718" y="3603723"/>
            <a:ext cx="0" cy="519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D1C7AE6-5AF2-AE47-9E27-5CB7A94222D0}"/>
              </a:ext>
            </a:extLst>
          </p:cNvPr>
          <p:cNvCxnSpPr/>
          <p:nvPr/>
        </p:nvCxnSpPr>
        <p:spPr>
          <a:xfrm>
            <a:off x="2408146" y="1900518"/>
            <a:ext cx="8277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733EF6A-D92B-AB41-84E6-52E13885DB02}"/>
              </a:ext>
            </a:extLst>
          </p:cNvPr>
          <p:cNvCxnSpPr/>
          <p:nvPr/>
        </p:nvCxnSpPr>
        <p:spPr>
          <a:xfrm>
            <a:off x="10685928" y="1900518"/>
            <a:ext cx="0" cy="1036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2" grpId="0" animBg="1"/>
      <p:bldP spid="23" grpId="0" animBg="1"/>
      <p:bldP spid="24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E52D3-73A6-0245-88A3-D48E9286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Avancer</a:t>
            </a:r>
            <a:r>
              <a:rPr lang="en-US" dirty="0">
                <a:latin typeface="American Typewriter" panose="02090604020004020304" pitchFamily="18" charset="77"/>
              </a:rPr>
              <a:t> hors du cadre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39127E-4586-D542-B594-36366FDE03E9}"/>
              </a:ext>
            </a:extLst>
          </p:cNvPr>
          <p:cNvSpPr txBox="1"/>
          <p:nvPr/>
        </p:nvSpPr>
        <p:spPr>
          <a:xfrm>
            <a:off x="645459" y="1726861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Implication du politique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034E2F-16DC-C643-A74C-BFC57C748100}"/>
              </a:ext>
            </a:extLst>
          </p:cNvPr>
          <p:cNvSpPr txBox="1"/>
          <p:nvPr/>
        </p:nvSpPr>
        <p:spPr>
          <a:xfrm>
            <a:off x="3191436" y="2957392"/>
            <a:ext cx="290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et représentativité des recommandations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522A7B-F283-7644-A738-631859D0E387}"/>
              </a:ext>
            </a:extLst>
          </p:cNvPr>
          <p:cNvSpPr txBox="1"/>
          <p:nvPr/>
        </p:nvSpPr>
        <p:spPr>
          <a:xfrm>
            <a:off x="645458" y="2818894"/>
            <a:ext cx="177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du processus et du recrutement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F49A2A-28CD-5F4B-A6A9-60A53B31731F}"/>
              </a:ext>
            </a:extLst>
          </p:cNvPr>
          <p:cNvSpPr txBox="1"/>
          <p:nvPr/>
        </p:nvSpPr>
        <p:spPr>
          <a:xfrm>
            <a:off x="3191436" y="4122725"/>
            <a:ext cx="290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Soutien populaire au processus et aux recommandations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BF2E54-802C-AA4E-B9E1-E6E97ACF4DA9}"/>
              </a:ext>
            </a:extLst>
          </p:cNvPr>
          <p:cNvSpPr txBox="1"/>
          <p:nvPr/>
        </p:nvSpPr>
        <p:spPr>
          <a:xfrm>
            <a:off x="6302193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Légitimité du processus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EEBF3B-8DDB-B04F-90A0-DA5E0D7A5C47}"/>
              </a:ext>
            </a:extLst>
          </p:cNvPr>
          <p:cNvSpPr txBox="1"/>
          <p:nvPr/>
        </p:nvSpPr>
        <p:spPr>
          <a:xfrm>
            <a:off x="9206755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Impact sur les politiques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51B8CAC-0FA2-9F47-AB6A-E84C5F0337D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20470" y="2050027"/>
            <a:ext cx="1990164" cy="88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408AAEA-28A4-414C-8616-4FD6BC4F52D9}"/>
              </a:ext>
            </a:extLst>
          </p:cNvPr>
          <p:cNvCxnSpPr/>
          <p:nvPr/>
        </p:nvCxnSpPr>
        <p:spPr>
          <a:xfrm flipV="1">
            <a:off x="2420470" y="3280558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A4F15083-0836-0E45-82E7-75746B63F449}"/>
              </a:ext>
            </a:extLst>
          </p:cNvPr>
          <p:cNvSpPr/>
          <p:nvPr/>
        </p:nvSpPr>
        <p:spPr>
          <a:xfrm>
            <a:off x="6598027" y="3044768"/>
            <a:ext cx="2312894" cy="4715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D29DE17A-89E6-3248-8B7F-37C00488DE85}"/>
              </a:ext>
            </a:extLst>
          </p:cNvPr>
          <p:cNvSpPr/>
          <p:nvPr/>
        </p:nvSpPr>
        <p:spPr>
          <a:xfrm>
            <a:off x="9502590" y="3044768"/>
            <a:ext cx="2312894" cy="4715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446C17E1-0DB8-2743-88C0-1F6771AF7BAF}"/>
              </a:ext>
            </a:extLst>
          </p:cNvPr>
          <p:cNvSpPr/>
          <p:nvPr/>
        </p:nvSpPr>
        <p:spPr>
          <a:xfrm>
            <a:off x="645458" y="1541928"/>
            <a:ext cx="5334007" cy="36396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B7547CF-FB0B-4A4B-9547-587D29C2DECB}"/>
              </a:ext>
            </a:extLst>
          </p:cNvPr>
          <p:cNvCxnSpPr/>
          <p:nvPr/>
        </p:nvCxnSpPr>
        <p:spPr>
          <a:xfrm>
            <a:off x="6104972" y="3280558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3203BBA-ABAB-A042-8CA8-E145BF5F5124}"/>
              </a:ext>
            </a:extLst>
          </p:cNvPr>
          <p:cNvCxnSpPr/>
          <p:nvPr/>
        </p:nvCxnSpPr>
        <p:spPr>
          <a:xfrm>
            <a:off x="9000567" y="3270305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15357CB-90C8-8C46-B352-E45C203F477A}"/>
              </a:ext>
            </a:extLst>
          </p:cNvPr>
          <p:cNvSpPr txBox="1"/>
          <p:nvPr/>
        </p:nvSpPr>
        <p:spPr>
          <a:xfrm>
            <a:off x="645458" y="4261225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Implication de la population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E0D048-5D90-7242-83F4-B53B80F86E6A}"/>
              </a:ext>
            </a:extLst>
          </p:cNvPr>
          <p:cNvCxnSpPr>
            <a:cxnSpLocks/>
          </p:cNvCxnSpPr>
          <p:nvPr/>
        </p:nvCxnSpPr>
        <p:spPr>
          <a:xfrm flipV="1">
            <a:off x="2408146" y="3561024"/>
            <a:ext cx="2110065" cy="91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C4A4607-85D7-684B-8F33-573BAB50C181}"/>
              </a:ext>
            </a:extLst>
          </p:cNvPr>
          <p:cNvCxnSpPr>
            <a:cxnSpLocks/>
          </p:cNvCxnSpPr>
          <p:nvPr/>
        </p:nvCxnSpPr>
        <p:spPr>
          <a:xfrm>
            <a:off x="2420467" y="3432960"/>
            <a:ext cx="2017066" cy="689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A8881CE-9848-AA40-BEC5-20EEA40EB28B}"/>
              </a:ext>
            </a:extLst>
          </p:cNvPr>
          <p:cNvCxnSpPr/>
          <p:nvPr/>
        </p:nvCxnSpPr>
        <p:spPr>
          <a:xfrm flipV="1">
            <a:off x="2422710" y="4614803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B8FAD1-DA04-104C-9550-ED5FF54AEA32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4643718" y="3603723"/>
            <a:ext cx="0" cy="519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D1C7AE6-5AF2-AE47-9E27-5CB7A94222D0}"/>
              </a:ext>
            </a:extLst>
          </p:cNvPr>
          <p:cNvCxnSpPr/>
          <p:nvPr/>
        </p:nvCxnSpPr>
        <p:spPr>
          <a:xfrm>
            <a:off x="2408146" y="1900518"/>
            <a:ext cx="8277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733EF6A-D92B-AB41-84E6-52E13885DB02}"/>
              </a:ext>
            </a:extLst>
          </p:cNvPr>
          <p:cNvCxnSpPr/>
          <p:nvPr/>
        </p:nvCxnSpPr>
        <p:spPr>
          <a:xfrm>
            <a:off x="10685928" y="1900518"/>
            <a:ext cx="0" cy="1036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60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E52D3-73A6-0245-88A3-D48E9286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Avancer</a:t>
            </a:r>
            <a:r>
              <a:rPr lang="en-US" dirty="0">
                <a:latin typeface="American Typewriter" panose="02090604020004020304" pitchFamily="18" charset="77"/>
              </a:rPr>
              <a:t> hors du cadre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39127E-4586-D542-B594-36366FDE03E9}"/>
              </a:ext>
            </a:extLst>
          </p:cNvPr>
          <p:cNvSpPr txBox="1"/>
          <p:nvPr/>
        </p:nvSpPr>
        <p:spPr>
          <a:xfrm>
            <a:off x="645459" y="1726861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Implication du politique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034E2F-16DC-C643-A74C-BFC57C748100}"/>
              </a:ext>
            </a:extLst>
          </p:cNvPr>
          <p:cNvSpPr txBox="1"/>
          <p:nvPr/>
        </p:nvSpPr>
        <p:spPr>
          <a:xfrm>
            <a:off x="3191436" y="2957392"/>
            <a:ext cx="290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et représentativité des recommandations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522A7B-F283-7644-A738-631859D0E387}"/>
              </a:ext>
            </a:extLst>
          </p:cNvPr>
          <p:cNvSpPr txBox="1"/>
          <p:nvPr/>
        </p:nvSpPr>
        <p:spPr>
          <a:xfrm>
            <a:off x="645458" y="2818894"/>
            <a:ext cx="177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du processus et du recrutement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F49A2A-28CD-5F4B-A6A9-60A53B31731F}"/>
              </a:ext>
            </a:extLst>
          </p:cNvPr>
          <p:cNvSpPr txBox="1"/>
          <p:nvPr/>
        </p:nvSpPr>
        <p:spPr>
          <a:xfrm>
            <a:off x="3191436" y="4122725"/>
            <a:ext cx="290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Soutien populaire au processus et aux recommandations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BF2E54-802C-AA4E-B9E1-E6E97ACF4DA9}"/>
              </a:ext>
            </a:extLst>
          </p:cNvPr>
          <p:cNvSpPr txBox="1"/>
          <p:nvPr/>
        </p:nvSpPr>
        <p:spPr>
          <a:xfrm>
            <a:off x="6302193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Légitimité du processus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EEBF3B-8DDB-B04F-90A0-DA5E0D7A5C47}"/>
              </a:ext>
            </a:extLst>
          </p:cNvPr>
          <p:cNvSpPr txBox="1"/>
          <p:nvPr/>
        </p:nvSpPr>
        <p:spPr>
          <a:xfrm>
            <a:off x="9206755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Impact sur les politiques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51B8CAC-0FA2-9F47-AB6A-E84C5F0337D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20470" y="2050027"/>
            <a:ext cx="1990164" cy="88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408AAEA-28A4-414C-8616-4FD6BC4F52D9}"/>
              </a:ext>
            </a:extLst>
          </p:cNvPr>
          <p:cNvCxnSpPr/>
          <p:nvPr/>
        </p:nvCxnSpPr>
        <p:spPr>
          <a:xfrm flipV="1">
            <a:off x="2420470" y="3280558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A4F15083-0836-0E45-82E7-75746B63F449}"/>
              </a:ext>
            </a:extLst>
          </p:cNvPr>
          <p:cNvSpPr/>
          <p:nvPr/>
        </p:nvSpPr>
        <p:spPr>
          <a:xfrm>
            <a:off x="6598027" y="3044768"/>
            <a:ext cx="2312894" cy="4715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D29DE17A-89E6-3248-8B7F-37C00488DE85}"/>
              </a:ext>
            </a:extLst>
          </p:cNvPr>
          <p:cNvSpPr/>
          <p:nvPr/>
        </p:nvSpPr>
        <p:spPr>
          <a:xfrm>
            <a:off x="9502590" y="3044768"/>
            <a:ext cx="2312894" cy="4715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446C17E1-0DB8-2743-88C0-1F6771AF7BAF}"/>
              </a:ext>
            </a:extLst>
          </p:cNvPr>
          <p:cNvSpPr/>
          <p:nvPr/>
        </p:nvSpPr>
        <p:spPr>
          <a:xfrm>
            <a:off x="645458" y="1541928"/>
            <a:ext cx="5334007" cy="36396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B7547CF-FB0B-4A4B-9547-587D29C2DECB}"/>
              </a:ext>
            </a:extLst>
          </p:cNvPr>
          <p:cNvCxnSpPr/>
          <p:nvPr/>
        </p:nvCxnSpPr>
        <p:spPr>
          <a:xfrm>
            <a:off x="6104972" y="3280558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3203BBA-ABAB-A042-8CA8-E145BF5F5124}"/>
              </a:ext>
            </a:extLst>
          </p:cNvPr>
          <p:cNvCxnSpPr/>
          <p:nvPr/>
        </p:nvCxnSpPr>
        <p:spPr>
          <a:xfrm>
            <a:off x="9000567" y="3270305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15357CB-90C8-8C46-B352-E45C203F477A}"/>
              </a:ext>
            </a:extLst>
          </p:cNvPr>
          <p:cNvSpPr txBox="1"/>
          <p:nvPr/>
        </p:nvSpPr>
        <p:spPr>
          <a:xfrm>
            <a:off x="645458" y="4261225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Implication de la population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E0D048-5D90-7242-83F4-B53B80F86E6A}"/>
              </a:ext>
            </a:extLst>
          </p:cNvPr>
          <p:cNvCxnSpPr>
            <a:cxnSpLocks/>
          </p:cNvCxnSpPr>
          <p:nvPr/>
        </p:nvCxnSpPr>
        <p:spPr>
          <a:xfrm flipV="1">
            <a:off x="2408146" y="3561024"/>
            <a:ext cx="2110065" cy="91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C4A4607-85D7-684B-8F33-573BAB50C181}"/>
              </a:ext>
            </a:extLst>
          </p:cNvPr>
          <p:cNvCxnSpPr>
            <a:cxnSpLocks/>
          </p:cNvCxnSpPr>
          <p:nvPr/>
        </p:nvCxnSpPr>
        <p:spPr>
          <a:xfrm>
            <a:off x="2420467" y="3432960"/>
            <a:ext cx="2017066" cy="689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A8881CE-9848-AA40-BEC5-20EEA40EB28B}"/>
              </a:ext>
            </a:extLst>
          </p:cNvPr>
          <p:cNvCxnSpPr/>
          <p:nvPr/>
        </p:nvCxnSpPr>
        <p:spPr>
          <a:xfrm flipV="1">
            <a:off x="2422710" y="4614803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B8FAD1-DA04-104C-9550-ED5FF54AEA32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4643718" y="3603723"/>
            <a:ext cx="0" cy="519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D1C7AE6-5AF2-AE47-9E27-5CB7A94222D0}"/>
              </a:ext>
            </a:extLst>
          </p:cNvPr>
          <p:cNvCxnSpPr/>
          <p:nvPr/>
        </p:nvCxnSpPr>
        <p:spPr>
          <a:xfrm>
            <a:off x="2408146" y="1900518"/>
            <a:ext cx="8277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733EF6A-D92B-AB41-84E6-52E13885DB02}"/>
              </a:ext>
            </a:extLst>
          </p:cNvPr>
          <p:cNvCxnSpPr/>
          <p:nvPr/>
        </p:nvCxnSpPr>
        <p:spPr>
          <a:xfrm>
            <a:off x="10685928" y="1900518"/>
            <a:ext cx="0" cy="1036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691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E52D3-73A6-0245-88A3-D48E9286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Avancer</a:t>
            </a:r>
            <a:r>
              <a:rPr lang="en-US" dirty="0">
                <a:latin typeface="American Typewriter" panose="02090604020004020304" pitchFamily="18" charset="77"/>
              </a:rPr>
              <a:t> hors du cadre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39127E-4586-D542-B594-36366FDE03E9}"/>
              </a:ext>
            </a:extLst>
          </p:cNvPr>
          <p:cNvSpPr txBox="1"/>
          <p:nvPr/>
        </p:nvSpPr>
        <p:spPr>
          <a:xfrm>
            <a:off x="645459" y="1726861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Implication du politique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034E2F-16DC-C643-A74C-BFC57C748100}"/>
              </a:ext>
            </a:extLst>
          </p:cNvPr>
          <p:cNvSpPr txBox="1"/>
          <p:nvPr/>
        </p:nvSpPr>
        <p:spPr>
          <a:xfrm>
            <a:off x="3191436" y="2957392"/>
            <a:ext cx="290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et représentativité des recommandations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522A7B-F283-7644-A738-631859D0E387}"/>
              </a:ext>
            </a:extLst>
          </p:cNvPr>
          <p:cNvSpPr txBox="1"/>
          <p:nvPr/>
        </p:nvSpPr>
        <p:spPr>
          <a:xfrm>
            <a:off x="645458" y="2818894"/>
            <a:ext cx="177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du processus et du recrutement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F49A2A-28CD-5F4B-A6A9-60A53B31731F}"/>
              </a:ext>
            </a:extLst>
          </p:cNvPr>
          <p:cNvSpPr txBox="1"/>
          <p:nvPr/>
        </p:nvSpPr>
        <p:spPr>
          <a:xfrm>
            <a:off x="3191436" y="4122725"/>
            <a:ext cx="290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Soutien populaire au processus et aux recommandations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BF2E54-802C-AA4E-B9E1-E6E97ACF4DA9}"/>
              </a:ext>
            </a:extLst>
          </p:cNvPr>
          <p:cNvSpPr txBox="1"/>
          <p:nvPr/>
        </p:nvSpPr>
        <p:spPr>
          <a:xfrm>
            <a:off x="6302193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Légitimité du processus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EEBF3B-8DDB-B04F-90A0-DA5E0D7A5C47}"/>
              </a:ext>
            </a:extLst>
          </p:cNvPr>
          <p:cNvSpPr txBox="1"/>
          <p:nvPr/>
        </p:nvSpPr>
        <p:spPr>
          <a:xfrm>
            <a:off x="9206755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Impact sur les politiques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51B8CAC-0FA2-9F47-AB6A-E84C5F0337D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20470" y="2050027"/>
            <a:ext cx="1990164" cy="88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408AAEA-28A4-414C-8616-4FD6BC4F52D9}"/>
              </a:ext>
            </a:extLst>
          </p:cNvPr>
          <p:cNvCxnSpPr/>
          <p:nvPr/>
        </p:nvCxnSpPr>
        <p:spPr>
          <a:xfrm flipV="1">
            <a:off x="2420470" y="3280558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A4F15083-0836-0E45-82E7-75746B63F449}"/>
              </a:ext>
            </a:extLst>
          </p:cNvPr>
          <p:cNvSpPr/>
          <p:nvPr/>
        </p:nvSpPr>
        <p:spPr>
          <a:xfrm>
            <a:off x="6598027" y="3044768"/>
            <a:ext cx="2312894" cy="4715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D29DE17A-89E6-3248-8B7F-37C00488DE85}"/>
              </a:ext>
            </a:extLst>
          </p:cNvPr>
          <p:cNvSpPr/>
          <p:nvPr/>
        </p:nvSpPr>
        <p:spPr>
          <a:xfrm>
            <a:off x="9502590" y="3044768"/>
            <a:ext cx="2312894" cy="4715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446C17E1-0DB8-2743-88C0-1F6771AF7BAF}"/>
              </a:ext>
            </a:extLst>
          </p:cNvPr>
          <p:cNvSpPr/>
          <p:nvPr/>
        </p:nvSpPr>
        <p:spPr>
          <a:xfrm>
            <a:off x="645458" y="1541928"/>
            <a:ext cx="5334007" cy="36396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B7547CF-FB0B-4A4B-9547-587D29C2DECB}"/>
              </a:ext>
            </a:extLst>
          </p:cNvPr>
          <p:cNvCxnSpPr/>
          <p:nvPr/>
        </p:nvCxnSpPr>
        <p:spPr>
          <a:xfrm>
            <a:off x="6104972" y="3280558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3203BBA-ABAB-A042-8CA8-E145BF5F5124}"/>
              </a:ext>
            </a:extLst>
          </p:cNvPr>
          <p:cNvCxnSpPr/>
          <p:nvPr/>
        </p:nvCxnSpPr>
        <p:spPr>
          <a:xfrm>
            <a:off x="9000567" y="3270305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15357CB-90C8-8C46-B352-E45C203F477A}"/>
              </a:ext>
            </a:extLst>
          </p:cNvPr>
          <p:cNvSpPr txBox="1"/>
          <p:nvPr/>
        </p:nvSpPr>
        <p:spPr>
          <a:xfrm>
            <a:off x="645458" y="4261225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Implication de la population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E0D048-5D90-7242-83F4-B53B80F86E6A}"/>
              </a:ext>
            </a:extLst>
          </p:cNvPr>
          <p:cNvCxnSpPr>
            <a:cxnSpLocks/>
          </p:cNvCxnSpPr>
          <p:nvPr/>
        </p:nvCxnSpPr>
        <p:spPr>
          <a:xfrm flipV="1">
            <a:off x="2408146" y="3561024"/>
            <a:ext cx="2110065" cy="91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C4A4607-85D7-684B-8F33-573BAB50C181}"/>
              </a:ext>
            </a:extLst>
          </p:cNvPr>
          <p:cNvCxnSpPr>
            <a:cxnSpLocks/>
          </p:cNvCxnSpPr>
          <p:nvPr/>
        </p:nvCxnSpPr>
        <p:spPr>
          <a:xfrm>
            <a:off x="2420467" y="3432960"/>
            <a:ext cx="2017066" cy="689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A8881CE-9848-AA40-BEC5-20EEA40EB28B}"/>
              </a:ext>
            </a:extLst>
          </p:cNvPr>
          <p:cNvCxnSpPr/>
          <p:nvPr/>
        </p:nvCxnSpPr>
        <p:spPr>
          <a:xfrm flipV="1">
            <a:off x="2422710" y="4614803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B8FAD1-DA04-104C-9550-ED5FF54AEA32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4643718" y="3603723"/>
            <a:ext cx="0" cy="519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D1C7AE6-5AF2-AE47-9E27-5CB7A94222D0}"/>
              </a:ext>
            </a:extLst>
          </p:cNvPr>
          <p:cNvCxnSpPr/>
          <p:nvPr/>
        </p:nvCxnSpPr>
        <p:spPr>
          <a:xfrm>
            <a:off x="2408146" y="1900518"/>
            <a:ext cx="8277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733EF6A-D92B-AB41-84E6-52E13885DB02}"/>
              </a:ext>
            </a:extLst>
          </p:cNvPr>
          <p:cNvCxnSpPr/>
          <p:nvPr/>
        </p:nvCxnSpPr>
        <p:spPr>
          <a:xfrm>
            <a:off x="10685928" y="1900518"/>
            <a:ext cx="0" cy="1036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6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B22AD-A25B-804E-A74D-C2F3A660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3911" cy="1325563"/>
          </a:xfrm>
        </p:spPr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D’une</a:t>
            </a:r>
            <a:r>
              <a:rPr lang="en-US" dirty="0">
                <a:latin typeface="American Typewriter" panose="02090604020004020304" pitchFamily="18" charset="77"/>
              </a:rPr>
              <a:t> participation </a:t>
            </a:r>
            <a:r>
              <a:rPr lang="en-US" dirty="0" err="1">
                <a:latin typeface="American Typewriter" panose="02090604020004020304" pitchFamily="18" charset="77"/>
              </a:rPr>
              <a:t>affaiblie</a:t>
            </a:r>
            <a:r>
              <a:rPr lang="en-US" dirty="0">
                <a:latin typeface="American Typewriter" panose="02090604020004020304" pitchFamily="18" charset="77"/>
              </a:rPr>
              <a:t> par la Constitution 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2431B0-889F-2140-94D0-2F42F93B7582}"/>
              </a:ext>
            </a:extLst>
          </p:cNvPr>
          <p:cNvSpPr txBox="1"/>
          <p:nvPr/>
        </p:nvSpPr>
        <p:spPr>
          <a:xfrm>
            <a:off x="838199" y="3203239"/>
            <a:ext cx="7158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Après cette déclaration, les deux chambres sont dissoutes de plein droit.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Il en sera convoqué deux nouvelles, conformément à l’article 46. »</a:t>
            </a:r>
            <a:endParaRPr lang="fr-BE" dirty="0"/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Ces chambres statuent, d'un commun accord avec le Roi, sur les points soumis à la révision.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Dans ce cas, les chambres ne pourront délibérer si deux tiers au moins des membres qui composent chacune d'elles ne sont présents ; et nul changement ne sera adopté s'il ne réunit au moins les deux tiers des suffrages.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1C6DF-FE97-5040-88B3-52251D073E4A}"/>
              </a:ext>
            </a:extLst>
          </p:cNvPr>
          <p:cNvSpPr/>
          <p:nvPr/>
        </p:nvSpPr>
        <p:spPr>
          <a:xfrm>
            <a:off x="838199" y="1690688"/>
            <a:ext cx="10349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Une Constitution </a:t>
            </a:r>
            <a:r>
              <a:rPr lang="en-US" sz="2800" dirty="0" err="1"/>
              <a:t>parmi</a:t>
            </a:r>
            <a:r>
              <a:rPr lang="en-US" sz="2800" dirty="0"/>
              <a:t> les plus </a:t>
            </a:r>
            <a:r>
              <a:rPr lang="en-US" sz="2800" dirty="0" err="1"/>
              <a:t>rigides</a:t>
            </a:r>
            <a:r>
              <a:rPr lang="en-US" sz="2800" dirty="0"/>
              <a:t> du monde… et </a:t>
            </a:r>
            <a:r>
              <a:rPr lang="en-US" sz="2800" dirty="0" err="1"/>
              <a:t>peu</a:t>
            </a:r>
            <a:r>
              <a:rPr lang="en-US" sz="2800" dirty="0"/>
              <a:t> ouverte </a:t>
            </a:r>
            <a:r>
              <a:rPr lang="en-US" sz="2800" dirty="0" err="1"/>
              <a:t>à</a:t>
            </a:r>
            <a:r>
              <a:rPr lang="en-US" sz="2800" dirty="0"/>
              <a:t> la participation du </a:t>
            </a:r>
            <a:r>
              <a:rPr lang="en-US" sz="2800" dirty="0" err="1"/>
              <a:t>citoyen</a:t>
            </a:r>
            <a:endParaRPr lang="en-US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15FEC1-5C80-A24B-823E-37525915D6F8}"/>
              </a:ext>
            </a:extLst>
          </p:cNvPr>
          <p:cNvSpPr txBox="1"/>
          <p:nvPr/>
        </p:nvSpPr>
        <p:spPr>
          <a:xfrm>
            <a:off x="838199" y="2739351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195: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DF4033-DAFB-9D41-B0BE-1649FC08C771}"/>
              </a:ext>
            </a:extLst>
          </p:cNvPr>
          <p:cNvSpPr txBox="1"/>
          <p:nvPr/>
        </p:nvSpPr>
        <p:spPr>
          <a:xfrm>
            <a:off x="838199" y="5329120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36: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8D44C-6E8D-AA4F-9B30-416FD368330E}"/>
              </a:ext>
            </a:extLst>
          </p:cNvPr>
          <p:cNvSpPr txBox="1"/>
          <p:nvPr/>
        </p:nvSpPr>
        <p:spPr>
          <a:xfrm>
            <a:off x="838198" y="5823785"/>
            <a:ext cx="71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</a:rPr>
              <a:t>« </a:t>
            </a:r>
            <a:r>
              <a:rPr lang="fr-BE" i="1" dirty="0">
                <a:latin typeface="Snell Roundhand" panose="02000603080000090004" pitchFamily="2" charset="77"/>
              </a:rPr>
              <a:t>Le pouvoir législatif fédéral s'exerce collectivement par le Roi, la Chambre des représentants et le Sénat.</a:t>
            </a:r>
            <a:r>
              <a:rPr lang="fr-BE" dirty="0">
                <a:latin typeface="Snell Roundhand" panose="02000603080000090004" pitchFamily="2" charset="77"/>
              </a:rPr>
              <a:t> » </a:t>
            </a:r>
            <a:endParaRPr lang="fr-BE" dirty="0">
              <a:latin typeface="Snell Roundhand" panose="02000603080000090004" pitchFamily="2" charset="7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E52D3-73A6-0245-88A3-D48E9286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Avancer</a:t>
            </a:r>
            <a:r>
              <a:rPr lang="en-US" dirty="0">
                <a:latin typeface="American Typewriter" panose="02090604020004020304" pitchFamily="18" charset="77"/>
              </a:rPr>
              <a:t> hors du cadre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39127E-4586-D542-B594-36366FDE03E9}"/>
              </a:ext>
            </a:extLst>
          </p:cNvPr>
          <p:cNvSpPr txBox="1"/>
          <p:nvPr/>
        </p:nvSpPr>
        <p:spPr>
          <a:xfrm>
            <a:off x="645459" y="1726861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Implication du politique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034E2F-16DC-C643-A74C-BFC57C748100}"/>
              </a:ext>
            </a:extLst>
          </p:cNvPr>
          <p:cNvSpPr txBox="1"/>
          <p:nvPr/>
        </p:nvSpPr>
        <p:spPr>
          <a:xfrm>
            <a:off x="3191436" y="2957392"/>
            <a:ext cx="290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et représentativité des recommandations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522A7B-F283-7644-A738-631859D0E387}"/>
              </a:ext>
            </a:extLst>
          </p:cNvPr>
          <p:cNvSpPr txBox="1"/>
          <p:nvPr/>
        </p:nvSpPr>
        <p:spPr>
          <a:xfrm>
            <a:off x="645458" y="2818894"/>
            <a:ext cx="177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Qualité du processus et du recrutement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F49A2A-28CD-5F4B-A6A9-60A53B31731F}"/>
              </a:ext>
            </a:extLst>
          </p:cNvPr>
          <p:cNvSpPr txBox="1"/>
          <p:nvPr/>
        </p:nvSpPr>
        <p:spPr>
          <a:xfrm>
            <a:off x="3191436" y="4122725"/>
            <a:ext cx="290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Soutien populaire au processus et aux recommandations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BF2E54-802C-AA4E-B9E1-E6E97ACF4DA9}"/>
              </a:ext>
            </a:extLst>
          </p:cNvPr>
          <p:cNvSpPr txBox="1"/>
          <p:nvPr/>
        </p:nvSpPr>
        <p:spPr>
          <a:xfrm>
            <a:off x="6302193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Légitimité du processus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EEBF3B-8DDB-B04F-90A0-DA5E0D7A5C47}"/>
              </a:ext>
            </a:extLst>
          </p:cNvPr>
          <p:cNvSpPr txBox="1"/>
          <p:nvPr/>
        </p:nvSpPr>
        <p:spPr>
          <a:xfrm>
            <a:off x="9206755" y="3095892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Impact sur les politiques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51B8CAC-0FA2-9F47-AB6A-E84C5F0337D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20470" y="2050027"/>
            <a:ext cx="1990164" cy="88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408AAEA-28A4-414C-8616-4FD6BC4F52D9}"/>
              </a:ext>
            </a:extLst>
          </p:cNvPr>
          <p:cNvCxnSpPr/>
          <p:nvPr/>
        </p:nvCxnSpPr>
        <p:spPr>
          <a:xfrm flipV="1">
            <a:off x="2420470" y="3280558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A4F15083-0836-0E45-82E7-75746B63F449}"/>
              </a:ext>
            </a:extLst>
          </p:cNvPr>
          <p:cNvSpPr/>
          <p:nvPr/>
        </p:nvSpPr>
        <p:spPr>
          <a:xfrm>
            <a:off x="6598027" y="3044768"/>
            <a:ext cx="2312894" cy="4715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D29DE17A-89E6-3248-8B7F-37C00488DE85}"/>
              </a:ext>
            </a:extLst>
          </p:cNvPr>
          <p:cNvSpPr/>
          <p:nvPr/>
        </p:nvSpPr>
        <p:spPr>
          <a:xfrm>
            <a:off x="9502590" y="3044768"/>
            <a:ext cx="2312894" cy="4715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446C17E1-0DB8-2743-88C0-1F6771AF7BAF}"/>
              </a:ext>
            </a:extLst>
          </p:cNvPr>
          <p:cNvSpPr/>
          <p:nvPr/>
        </p:nvSpPr>
        <p:spPr>
          <a:xfrm>
            <a:off x="645458" y="1541928"/>
            <a:ext cx="5334007" cy="36396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B7547CF-FB0B-4A4B-9547-587D29C2DECB}"/>
              </a:ext>
            </a:extLst>
          </p:cNvPr>
          <p:cNvCxnSpPr/>
          <p:nvPr/>
        </p:nvCxnSpPr>
        <p:spPr>
          <a:xfrm>
            <a:off x="6104972" y="3280558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3203BBA-ABAB-A042-8CA8-E145BF5F5124}"/>
              </a:ext>
            </a:extLst>
          </p:cNvPr>
          <p:cNvCxnSpPr/>
          <p:nvPr/>
        </p:nvCxnSpPr>
        <p:spPr>
          <a:xfrm>
            <a:off x="9000567" y="3270305"/>
            <a:ext cx="412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15357CB-90C8-8C46-B352-E45C203F477A}"/>
              </a:ext>
            </a:extLst>
          </p:cNvPr>
          <p:cNvSpPr txBox="1"/>
          <p:nvPr/>
        </p:nvSpPr>
        <p:spPr>
          <a:xfrm>
            <a:off x="645458" y="4261225"/>
            <a:ext cx="177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Implication de la population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E0D048-5D90-7242-83F4-B53B80F86E6A}"/>
              </a:ext>
            </a:extLst>
          </p:cNvPr>
          <p:cNvCxnSpPr>
            <a:cxnSpLocks/>
          </p:cNvCxnSpPr>
          <p:nvPr/>
        </p:nvCxnSpPr>
        <p:spPr>
          <a:xfrm flipV="1">
            <a:off x="2408146" y="3561024"/>
            <a:ext cx="2110065" cy="91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C4A4607-85D7-684B-8F33-573BAB50C181}"/>
              </a:ext>
            </a:extLst>
          </p:cNvPr>
          <p:cNvCxnSpPr>
            <a:cxnSpLocks/>
          </p:cNvCxnSpPr>
          <p:nvPr/>
        </p:nvCxnSpPr>
        <p:spPr>
          <a:xfrm>
            <a:off x="2420467" y="3432960"/>
            <a:ext cx="2017066" cy="689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A8881CE-9848-AA40-BEC5-20EEA40EB28B}"/>
              </a:ext>
            </a:extLst>
          </p:cNvPr>
          <p:cNvCxnSpPr/>
          <p:nvPr/>
        </p:nvCxnSpPr>
        <p:spPr>
          <a:xfrm flipV="1">
            <a:off x="2422710" y="4614803"/>
            <a:ext cx="7709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B8FAD1-DA04-104C-9550-ED5FF54AEA32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4643718" y="3603723"/>
            <a:ext cx="0" cy="519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D1C7AE6-5AF2-AE47-9E27-5CB7A94222D0}"/>
              </a:ext>
            </a:extLst>
          </p:cNvPr>
          <p:cNvCxnSpPr/>
          <p:nvPr/>
        </p:nvCxnSpPr>
        <p:spPr>
          <a:xfrm>
            <a:off x="2408146" y="1900518"/>
            <a:ext cx="8277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733EF6A-D92B-AB41-84E6-52E13885DB02}"/>
              </a:ext>
            </a:extLst>
          </p:cNvPr>
          <p:cNvCxnSpPr/>
          <p:nvPr/>
        </p:nvCxnSpPr>
        <p:spPr>
          <a:xfrm>
            <a:off x="10685928" y="1900518"/>
            <a:ext cx="0" cy="1036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8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5944C-2F85-034A-B2BD-30FD28BB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merican Typewriter" panose="02090604020004020304" pitchFamily="18" charset="77"/>
              </a:rPr>
              <a:t>Impact sur les politiques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62958E-2E96-BA4D-92B3-F4C23338F609}"/>
              </a:ext>
            </a:extLst>
          </p:cNvPr>
          <p:cNvSpPr txBox="1"/>
          <p:nvPr/>
        </p:nvSpPr>
        <p:spPr>
          <a:xfrm>
            <a:off x="-259080" y="192350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Mini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5F120A-D50F-384A-91EC-4A0F47C274A1}"/>
              </a:ext>
            </a:extLst>
          </p:cNvPr>
          <p:cNvSpPr txBox="1"/>
          <p:nvPr/>
        </p:nvSpPr>
        <p:spPr>
          <a:xfrm>
            <a:off x="3288921" y="192350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Medium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7A745-F1B2-734F-944E-231E7AD2EBEB}"/>
              </a:ext>
            </a:extLst>
          </p:cNvPr>
          <p:cNvSpPr txBox="1"/>
          <p:nvPr/>
        </p:nvSpPr>
        <p:spPr>
          <a:xfrm>
            <a:off x="7810693" y="1941814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211DBF-5B66-BC4F-BBD2-A84F0349D986}"/>
              </a:ext>
            </a:extLst>
          </p:cNvPr>
          <p:cNvSpPr txBox="1"/>
          <p:nvPr/>
        </p:nvSpPr>
        <p:spPr>
          <a:xfrm>
            <a:off x="9842242" y="192350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Extra maxi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611657-D872-864D-973E-02D7873F565E}"/>
              </a:ext>
            </a:extLst>
          </p:cNvPr>
          <p:cNvSpPr txBox="1"/>
          <p:nvPr/>
        </p:nvSpPr>
        <p:spPr>
          <a:xfrm>
            <a:off x="-65063" y="2713960"/>
            <a:ext cx="180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rapport est remis au politique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3DB4FF-61FC-7040-9D51-713A1ECF2851}"/>
              </a:ext>
            </a:extLst>
          </p:cNvPr>
          <p:cNvSpPr txBox="1"/>
          <p:nvPr/>
        </p:nvSpPr>
        <p:spPr>
          <a:xfrm>
            <a:off x="7972378" y="2710818"/>
            <a:ext cx="1871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politique organise un referendum contraignant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D860CE-5B9B-F042-A4B2-C22288500918}"/>
              </a:ext>
            </a:extLst>
          </p:cNvPr>
          <p:cNvSpPr txBox="1"/>
          <p:nvPr/>
        </p:nvSpPr>
        <p:spPr>
          <a:xfrm>
            <a:off x="9818641" y="2729130"/>
            <a:ext cx="2241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politique s’engage à appliquer les recommandations recueillant (par exemple) 60% de soutien des participants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05D713-BCAB-684E-870A-54169D104B48}"/>
              </a:ext>
            </a:extLst>
          </p:cNvPr>
          <p:cNvSpPr txBox="1"/>
          <p:nvPr/>
        </p:nvSpPr>
        <p:spPr>
          <a:xfrm>
            <a:off x="3305627" y="2710818"/>
            <a:ext cx="2161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politique s’engage à répondre et à motiver le rejet ou non des recommandations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051E05-F073-5B4C-A9D2-A8627A10176E}"/>
              </a:ext>
            </a:extLst>
          </p:cNvPr>
          <p:cNvSpPr txBox="1"/>
          <p:nvPr/>
        </p:nvSpPr>
        <p:spPr>
          <a:xfrm>
            <a:off x="5671130" y="192350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Medium 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581EE0-B8E1-004C-BCA6-288BE53C4294}"/>
              </a:ext>
            </a:extLst>
          </p:cNvPr>
          <p:cNvSpPr txBox="1"/>
          <p:nvPr/>
        </p:nvSpPr>
        <p:spPr>
          <a:xfrm>
            <a:off x="5687836" y="2710818"/>
            <a:ext cx="2161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politique crée un organe de suivi/travail avec des participants et des élus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434B3B-37BB-CA47-B640-7830DFB87008}"/>
              </a:ext>
            </a:extLst>
          </p:cNvPr>
          <p:cNvSpPr txBox="1"/>
          <p:nvPr/>
        </p:nvSpPr>
        <p:spPr>
          <a:xfrm>
            <a:off x="1305084" y="192350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Mini +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94659F-15DF-234D-A6FF-FE1CCAC0D698}"/>
              </a:ext>
            </a:extLst>
          </p:cNvPr>
          <p:cNvSpPr txBox="1"/>
          <p:nvPr/>
        </p:nvSpPr>
        <p:spPr>
          <a:xfrm>
            <a:off x="1499101" y="2710818"/>
            <a:ext cx="1806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politique s’engage à discuter du rapport en assemblée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FEEB91A-91E4-DE4D-B2A8-E6438920E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92" y="4991874"/>
            <a:ext cx="1056835" cy="64358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1BA988B-9147-A74D-900B-FE0AF336B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709" y="4991874"/>
            <a:ext cx="1452527" cy="6449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E6977CF-277E-0244-A2AC-A2F1882C2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647" y="5020089"/>
            <a:ext cx="1098000" cy="53582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04DFA45-A4C7-0E47-8577-1A41883AC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908" y="4841059"/>
            <a:ext cx="2074585" cy="794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407943C-1E31-8E44-AA37-BCBE7DE7C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710" y="5101923"/>
            <a:ext cx="1228980" cy="3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8B14D-FF3C-7444-82CC-06E1BF3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Implication du politique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FF0AC6-2397-9144-8EF6-D200233C460B}"/>
              </a:ext>
            </a:extLst>
          </p:cNvPr>
          <p:cNvSpPr txBox="1"/>
          <p:nvPr/>
        </p:nvSpPr>
        <p:spPr>
          <a:xfrm>
            <a:off x="436098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Mini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AE1A07-A028-0545-9E5B-F288117EE553}"/>
              </a:ext>
            </a:extLst>
          </p:cNvPr>
          <p:cNvSpPr txBox="1"/>
          <p:nvPr/>
        </p:nvSpPr>
        <p:spPr>
          <a:xfrm>
            <a:off x="2791264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Medium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D44C8E-45B0-9245-B95D-BA421852BF76}"/>
              </a:ext>
            </a:extLst>
          </p:cNvPr>
          <p:cNvSpPr txBox="1"/>
          <p:nvPr/>
        </p:nvSpPr>
        <p:spPr>
          <a:xfrm>
            <a:off x="5146430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933964-708D-8D4B-AC1C-D622B1494A95}"/>
              </a:ext>
            </a:extLst>
          </p:cNvPr>
          <p:cNvSpPr txBox="1"/>
          <p:nvPr/>
        </p:nvSpPr>
        <p:spPr>
          <a:xfrm>
            <a:off x="7501596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Extra maxi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14BDA1-F62D-B741-A83D-0EBA43F7ED16}"/>
              </a:ext>
            </a:extLst>
          </p:cNvPr>
          <p:cNvSpPr txBox="1"/>
          <p:nvPr/>
        </p:nvSpPr>
        <p:spPr>
          <a:xfrm>
            <a:off x="630115" y="2729132"/>
            <a:ext cx="18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Processus initié par le politique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454EEA-4915-E341-8A8D-8703E2EB0676}"/>
              </a:ext>
            </a:extLst>
          </p:cNvPr>
          <p:cNvSpPr txBox="1"/>
          <p:nvPr/>
        </p:nvSpPr>
        <p:spPr>
          <a:xfrm>
            <a:off x="5000024" y="2729130"/>
            <a:ext cx="248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Décideurs politiques présents lors des débats en tant qu’experts/observateurs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AD1576-07B4-E64A-86C1-729FD0810AC8}"/>
              </a:ext>
            </a:extLst>
          </p:cNvPr>
          <p:cNvSpPr txBox="1"/>
          <p:nvPr/>
        </p:nvSpPr>
        <p:spPr>
          <a:xfrm>
            <a:off x="7695613" y="2729131"/>
            <a:ext cx="180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Décideurs politiques présents aux tables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202CAA-70D5-C44C-9164-6A6B2C34ADAE}"/>
              </a:ext>
            </a:extLst>
          </p:cNvPr>
          <p:cNvSpPr txBox="1"/>
          <p:nvPr/>
        </p:nvSpPr>
        <p:spPr>
          <a:xfrm>
            <a:off x="2985281" y="2729131"/>
            <a:ext cx="180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Agenda déterminé par le politique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E77385-7E5F-864F-B541-EA0AB198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538" y="4850410"/>
            <a:ext cx="1752341" cy="8007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E6467C-1A23-8A4F-9ADD-2387054A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967" y="5319879"/>
            <a:ext cx="2074585" cy="7944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2BEDD8-7AE8-3846-B5E5-6074BDEE4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618" y="4386009"/>
            <a:ext cx="1452527" cy="6449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A2456CF-58D5-784D-8C38-0D934B9AE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280" y="4386008"/>
            <a:ext cx="1452527" cy="644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3834ACE-6197-E848-B9DC-75810CE2D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845" y="5395286"/>
            <a:ext cx="1056835" cy="6435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6B54721-6FE5-5E43-BA9B-8C45ADF8B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960" y="4928972"/>
            <a:ext cx="1056835" cy="6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BECAA-5005-A140-A1E3-FFF22504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Implication de la population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D76CF0-1D37-4547-83F9-B9F37A537A1D}"/>
              </a:ext>
            </a:extLst>
          </p:cNvPr>
          <p:cNvSpPr txBox="1"/>
          <p:nvPr/>
        </p:nvSpPr>
        <p:spPr>
          <a:xfrm>
            <a:off x="436098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Mini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669B13-6A3A-8140-8F02-F4A0585B9496}"/>
              </a:ext>
            </a:extLst>
          </p:cNvPr>
          <p:cNvSpPr txBox="1"/>
          <p:nvPr/>
        </p:nvSpPr>
        <p:spPr>
          <a:xfrm>
            <a:off x="2791264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Medium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B42D70-8530-B140-816A-05FA2112E761}"/>
              </a:ext>
            </a:extLst>
          </p:cNvPr>
          <p:cNvSpPr txBox="1"/>
          <p:nvPr/>
        </p:nvSpPr>
        <p:spPr>
          <a:xfrm>
            <a:off x="6947095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0C2848-B949-9445-B760-5BBD99093357}"/>
              </a:ext>
            </a:extLst>
          </p:cNvPr>
          <p:cNvSpPr txBox="1"/>
          <p:nvPr/>
        </p:nvSpPr>
        <p:spPr>
          <a:xfrm>
            <a:off x="9141655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Extra maxi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D662C9-EA8A-044C-B71D-67390F184C40}"/>
              </a:ext>
            </a:extLst>
          </p:cNvPr>
          <p:cNvSpPr txBox="1"/>
          <p:nvPr/>
        </p:nvSpPr>
        <p:spPr>
          <a:xfrm>
            <a:off x="5146430" y="194697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Medium 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A37AE1-3C12-AE4A-8FBC-1A6FB975A1B3}"/>
              </a:ext>
            </a:extLst>
          </p:cNvPr>
          <p:cNvSpPr txBox="1"/>
          <p:nvPr/>
        </p:nvSpPr>
        <p:spPr>
          <a:xfrm>
            <a:off x="630115" y="2729132"/>
            <a:ext cx="18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Plateforme en ligne informative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B8970D-A6EA-034A-A676-5BB99181EDAA}"/>
              </a:ext>
            </a:extLst>
          </p:cNvPr>
          <p:cNvSpPr txBox="1"/>
          <p:nvPr/>
        </p:nvSpPr>
        <p:spPr>
          <a:xfrm>
            <a:off x="2888272" y="2729132"/>
            <a:ext cx="2000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Plateforme en ligne ouverte aux suggestions, questions, recommandations et réactions des citoyens sur les discussions et les décisions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ABD647-ADBE-9841-96E0-68580F8AEE1D}"/>
              </a:ext>
            </a:extLst>
          </p:cNvPr>
          <p:cNvSpPr txBox="1"/>
          <p:nvPr/>
        </p:nvSpPr>
        <p:spPr>
          <a:xfrm>
            <a:off x="5243438" y="2729132"/>
            <a:ext cx="2000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Invitation des citoyens ayant participé en ligne  des auditions lors du panel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0F99EBF-72A8-AE4B-BCCD-3B4FCE10E12B}"/>
              </a:ext>
            </a:extLst>
          </p:cNvPr>
          <p:cNvSpPr txBox="1"/>
          <p:nvPr/>
        </p:nvSpPr>
        <p:spPr>
          <a:xfrm>
            <a:off x="7044103" y="2729132"/>
            <a:ext cx="2000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Plateforme en ligne pour permettre aux citoyens de déterminer l’agenda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9EACA4-2C99-4642-8E3D-7CDDF0B0C1AE}"/>
              </a:ext>
            </a:extLst>
          </p:cNvPr>
          <p:cNvSpPr txBox="1"/>
          <p:nvPr/>
        </p:nvSpPr>
        <p:spPr>
          <a:xfrm>
            <a:off x="9238663" y="2729132"/>
            <a:ext cx="200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Referendum populaire sur les recommandations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FFC5C9E-5760-F448-9192-91965F71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60" y="5668466"/>
            <a:ext cx="1056835" cy="6435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5CF47C-A091-F144-87E0-A363D9DEB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277" y="5345978"/>
            <a:ext cx="1452527" cy="644975"/>
          </a:xfrm>
          <a:prstGeom prst="rect">
            <a:avLst/>
          </a:prstGeom>
        </p:spPr>
      </p:pic>
      <p:pic>
        <p:nvPicPr>
          <p:cNvPr id="23" name="Espace réservé du contenu 4">
            <a:extLst>
              <a:ext uri="{FF2B5EF4-FFF2-40B4-BE49-F238E27FC236}">
                <a16:creationId xmlns:a16="http://schemas.microsoft.com/office/drawing/2014/main" id="{0D9DEAE3-914B-A741-8CA8-7E3246181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93679" y="6076172"/>
            <a:ext cx="789725" cy="781828"/>
          </a:xfr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C8CB2D5-A611-BA4A-9ECF-9300D41B8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27" y="5742529"/>
            <a:ext cx="1260763" cy="49545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82C268-B3E4-9C40-BA72-F6AB5C0BE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081" y="5479177"/>
            <a:ext cx="2074585" cy="7944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1C64758-8924-DF44-BF36-72FB26DA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670" y="5314455"/>
            <a:ext cx="1452527" cy="64497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6773DE3-7FBF-BC46-9D4D-D31CDF35C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8551" y="6162741"/>
            <a:ext cx="1260763" cy="4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B036E-E47A-A742-BA08-C81C25F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Qualité</a:t>
            </a:r>
            <a:r>
              <a:rPr lang="en-US" dirty="0">
                <a:latin typeface="American Typewriter" panose="02090604020004020304" pitchFamily="18" charset="77"/>
              </a:rPr>
              <a:t> du </a:t>
            </a:r>
            <a:r>
              <a:rPr lang="en-US" dirty="0" err="1">
                <a:latin typeface="American Typewriter" panose="02090604020004020304" pitchFamily="18" charset="77"/>
              </a:rPr>
              <a:t>processus</a:t>
            </a:r>
            <a:r>
              <a:rPr lang="en-US" dirty="0">
                <a:latin typeface="American Typewriter" panose="02090604020004020304" pitchFamily="18" charset="77"/>
              </a:rPr>
              <a:t> et du </a:t>
            </a:r>
            <a:r>
              <a:rPr lang="en-US" dirty="0" err="1">
                <a:latin typeface="American Typewriter" panose="02090604020004020304" pitchFamily="18" charset="77"/>
              </a:rPr>
              <a:t>recrutement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F061C-6911-F447-9238-45F1113F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4576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Composition du panel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Tirage au sort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Stratification sur base de quotas</a:t>
            </a:r>
          </a:p>
          <a:p>
            <a:r>
              <a:rPr lang="fr-FR" dirty="0"/>
              <a:t>Conditions facilitant la participation: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Défraiement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Garderie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Dispositifs pour personnes à besoins spécifiques</a:t>
            </a:r>
          </a:p>
          <a:p>
            <a:r>
              <a:rPr lang="fr-FR" dirty="0"/>
              <a:t>Organisation des discussions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Modération active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Différentes dynamiques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Buddy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multilinguisme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A20EA0-8D3C-264C-A612-A97F632EF84B}"/>
              </a:ext>
            </a:extLst>
          </p:cNvPr>
          <p:cNvSpPr txBox="1"/>
          <p:nvPr/>
        </p:nvSpPr>
        <p:spPr>
          <a:xfrm>
            <a:off x="9056412" y="2606057"/>
            <a:ext cx="181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Inclusivité</a:t>
            </a:r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8C8439-E9E6-0241-9D87-F43D874D8D05}"/>
              </a:ext>
            </a:extLst>
          </p:cNvPr>
          <p:cNvSpPr txBox="1"/>
          <p:nvPr/>
        </p:nvSpPr>
        <p:spPr>
          <a:xfrm>
            <a:off x="7901220" y="3448011"/>
            <a:ext cx="181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Représentativité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0D2413-6248-A842-80EB-6C1171068A9F}"/>
              </a:ext>
            </a:extLst>
          </p:cNvPr>
          <p:cNvSpPr txBox="1"/>
          <p:nvPr/>
        </p:nvSpPr>
        <p:spPr>
          <a:xfrm>
            <a:off x="10195018" y="3309511"/>
            <a:ext cx="18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Qualité des discussions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3154A6-17B9-D74C-A1FD-7E9AAB7E4AA4}"/>
              </a:ext>
            </a:extLst>
          </p:cNvPr>
          <p:cNvSpPr txBox="1"/>
          <p:nvPr/>
        </p:nvSpPr>
        <p:spPr>
          <a:xfrm>
            <a:off x="9188731" y="4289964"/>
            <a:ext cx="18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Légitimité des décisions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DC50F52-10E3-2944-B3D1-2CAC2F447E28}"/>
              </a:ext>
            </a:extLst>
          </p:cNvPr>
          <p:cNvCxnSpPr>
            <a:cxnSpLocks/>
          </p:cNvCxnSpPr>
          <p:nvPr/>
        </p:nvCxnSpPr>
        <p:spPr>
          <a:xfrm flipH="1">
            <a:off x="8987026" y="3052256"/>
            <a:ext cx="527843" cy="334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11BA363-19E7-BC4E-A74F-48CE5BCA9412}"/>
              </a:ext>
            </a:extLst>
          </p:cNvPr>
          <p:cNvCxnSpPr>
            <a:cxnSpLocks/>
          </p:cNvCxnSpPr>
          <p:nvPr/>
        </p:nvCxnSpPr>
        <p:spPr>
          <a:xfrm>
            <a:off x="10415636" y="3052256"/>
            <a:ext cx="386744" cy="334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CC3034F-9C31-EE4C-B93A-98613E2A2C1A}"/>
              </a:ext>
            </a:extLst>
          </p:cNvPr>
          <p:cNvCxnSpPr>
            <a:cxnSpLocks/>
          </p:cNvCxnSpPr>
          <p:nvPr/>
        </p:nvCxnSpPr>
        <p:spPr>
          <a:xfrm>
            <a:off x="9057575" y="3886592"/>
            <a:ext cx="457294" cy="403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1BF514E-D772-8B49-9553-72B10012D161}"/>
              </a:ext>
            </a:extLst>
          </p:cNvPr>
          <p:cNvCxnSpPr>
            <a:cxnSpLocks/>
          </p:cNvCxnSpPr>
          <p:nvPr/>
        </p:nvCxnSpPr>
        <p:spPr>
          <a:xfrm flipH="1">
            <a:off x="10332809" y="3959391"/>
            <a:ext cx="527843" cy="334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2F569-757A-C84E-AB1B-B9C1CB1A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Plan </a:t>
            </a:r>
            <a:r>
              <a:rPr lang="en-US" dirty="0" err="1">
                <a:latin typeface="American Typewriter" panose="02090604020004020304" pitchFamily="18" charset="77"/>
              </a:rPr>
              <a:t>d’attaque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107A6E-8794-3F47-905D-6489A3F7A6C3}"/>
              </a:ext>
            </a:extLst>
          </p:cNvPr>
          <p:cNvSpPr txBox="1"/>
          <p:nvPr/>
        </p:nvSpPr>
        <p:spPr>
          <a:xfrm>
            <a:off x="1664593" y="1591440"/>
            <a:ext cx="444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Impliquer le 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53BC10-51B7-9649-B971-F47128607592}"/>
              </a:ext>
            </a:extLst>
          </p:cNvPr>
          <p:cNvSpPr txBox="1"/>
          <p:nvPr/>
        </p:nvSpPr>
        <p:spPr>
          <a:xfrm>
            <a:off x="1664593" y="2592574"/>
            <a:ext cx="585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Impliquer/ informer la population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CD1BFF-7A8B-CC45-96DB-AC0858051460}"/>
              </a:ext>
            </a:extLst>
          </p:cNvPr>
          <p:cNvSpPr txBox="1"/>
          <p:nvPr/>
        </p:nvSpPr>
        <p:spPr>
          <a:xfrm>
            <a:off x="1664593" y="3656202"/>
            <a:ext cx="585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Faire attention au timing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A61C9DA-6BC2-2D4D-9B8E-7E1BC143AC70}"/>
              </a:ext>
            </a:extLst>
          </p:cNvPr>
          <p:cNvSpPr txBox="1"/>
          <p:nvPr/>
        </p:nvSpPr>
        <p:spPr>
          <a:xfrm>
            <a:off x="1664593" y="4700046"/>
            <a:ext cx="585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Faire attention au design/</a:t>
            </a:r>
            <a:r>
              <a:rPr lang="fr-FR" sz="2800" dirty="0" err="1"/>
              <a:t>inclusivité</a:t>
            </a: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136A6A-48D0-2D4C-BA76-753D5ACFAE72}"/>
              </a:ext>
            </a:extLst>
          </p:cNvPr>
          <p:cNvSpPr txBox="1"/>
          <p:nvPr/>
        </p:nvSpPr>
        <p:spPr>
          <a:xfrm>
            <a:off x="1664593" y="5745164"/>
            <a:ext cx="585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Faire attention à l’agenda setting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EC0885D-F345-E04D-8A9B-50746F619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927">
            <a:off x="801691" y="1477162"/>
            <a:ext cx="761975" cy="7619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13A0466-65F6-2F4C-BD8B-307A415AF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927">
            <a:off x="801691" y="2473197"/>
            <a:ext cx="761975" cy="7619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08F47F3-B689-A74C-A1C8-E31E8A08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927">
            <a:off x="801692" y="3536824"/>
            <a:ext cx="761975" cy="7619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9EB158-1DA9-0845-B3C7-61F9C962F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927">
            <a:off x="801692" y="4580668"/>
            <a:ext cx="761975" cy="7619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2BD797B-6A3C-9644-95E3-7F9DE3B8C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927">
            <a:off x="801692" y="5624512"/>
            <a:ext cx="761975" cy="7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90E092-EFCB-5843-BE9C-7B1E645AF810}"/>
              </a:ext>
            </a:extLst>
          </p:cNvPr>
          <p:cNvSpPr txBox="1"/>
          <p:nvPr/>
        </p:nvSpPr>
        <p:spPr>
          <a:xfrm>
            <a:off x="2649895" y="541175"/>
            <a:ext cx="746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merican Typewriter" panose="02090604020004020304" pitchFamily="18" charset="77"/>
              </a:rPr>
              <a:t>La parole est à vous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BE9194-78EF-8E4A-9A80-C9779027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78" y="1731114"/>
            <a:ext cx="7204523" cy="48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B22AD-A25B-804E-A74D-C2F3A660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5212" cy="1325563"/>
          </a:xfrm>
        </p:spPr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D’une</a:t>
            </a:r>
            <a:r>
              <a:rPr lang="en-US" dirty="0">
                <a:latin typeface="American Typewriter" panose="02090604020004020304" pitchFamily="18" charset="77"/>
              </a:rPr>
              <a:t> participation </a:t>
            </a:r>
            <a:r>
              <a:rPr lang="en-US" dirty="0" err="1">
                <a:latin typeface="American Typewriter" panose="02090604020004020304" pitchFamily="18" charset="77"/>
              </a:rPr>
              <a:t>affaiblie</a:t>
            </a:r>
            <a:r>
              <a:rPr lang="en-US" dirty="0">
                <a:latin typeface="American Typewriter" panose="02090604020004020304" pitchFamily="18" charset="77"/>
              </a:rPr>
              <a:t> par la Constitution 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2431B0-889F-2140-94D0-2F42F93B7582}"/>
              </a:ext>
            </a:extLst>
          </p:cNvPr>
          <p:cNvSpPr txBox="1"/>
          <p:nvPr/>
        </p:nvSpPr>
        <p:spPr>
          <a:xfrm>
            <a:off x="838199" y="3203239"/>
            <a:ext cx="7158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Après cette déclaration, les deux chambres sont dissoutes de plein droit.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Il en sera convoqué deux nouvelles, conformément à l’article 46. »</a:t>
            </a:r>
            <a:endParaRPr lang="fr-BE" dirty="0"/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Ces chambres statuent, d'un commun accord avec le Roi, sur les points soumis à la révision.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Dans ce cas, les chambres ne pourront délibérer si deux tiers au moins des membres qui composent chacune d'elles ne sont présents ; et nul changement ne sera adopté s'il ne réunit au moins les deux tiers des suffrages.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1C6DF-FE97-5040-88B3-52251D073E4A}"/>
              </a:ext>
            </a:extLst>
          </p:cNvPr>
          <p:cNvSpPr/>
          <p:nvPr/>
        </p:nvSpPr>
        <p:spPr>
          <a:xfrm>
            <a:off x="838199" y="1690688"/>
            <a:ext cx="10349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Une Constitution </a:t>
            </a:r>
            <a:r>
              <a:rPr lang="en-US" sz="2800" dirty="0" err="1"/>
              <a:t>parmi</a:t>
            </a:r>
            <a:r>
              <a:rPr lang="en-US" sz="2800" dirty="0"/>
              <a:t> les plus </a:t>
            </a:r>
            <a:r>
              <a:rPr lang="en-US" sz="2800" dirty="0" err="1"/>
              <a:t>rigides</a:t>
            </a:r>
            <a:r>
              <a:rPr lang="en-US" sz="2800" dirty="0"/>
              <a:t> du monde… et </a:t>
            </a:r>
            <a:r>
              <a:rPr lang="en-US" sz="2800" dirty="0" err="1"/>
              <a:t>peu</a:t>
            </a:r>
            <a:r>
              <a:rPr lang="en-US" sz="2800" dirty="0"/>
              <a:t> ouverte </a:t>
            </a:r>
            <a:r>
              <a:rPr lang="en-US" sz="2800" dirty="0" err="1"/>
              <a:t>à</a:t>
            </a:r>
            <a:r>
              <a:rPr lang="en-US" sz="2800" dirty="0"/>
              <a:t> la participation du </a:t>
            </a:r>
            <a:r>
              <a:rPr lang="en-US" sz="2800" dirty="0" err="1"/>
              <a:t>citoyen</a:t>
            </a:r>
            <a:endParaRPr lang="en-US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15FEC1-5C80-A24B-823E-37525915D6F8}"/>
              </a:ext>
            </a:extLst>
          </p:cNvPr>
          <p:cNvSpPr txBox="1"/>
          <p:nvPr/>
        </p:nvSpPr>
        <p:spPr>
          <a:xfrm>
            <a:off x="838199" y="2739351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195: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DF4033-DAFB-9D41-B0BE-1649FC08C771}"/>
              </a:ext>
            </a:extLst>
          </p:cNvPr>
          <p:cNvSpPr txBox="1"/>
          <p:nvPr/>
        </p:nvSpPr>
        <p:spPr>
          <a:xfrm>
            <a:off x="838199" y="5329120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36: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8D44C-6E8D-AA4F-9B30-416FD368330E}"/>
              </a:ext>
            </a:extLst>
          </p:cNvPr>
          <p:cNvSpPr txBox="1"/>
          <p:nvPr/>
        </p:nvSpPr>
        <p:spPr>
          <a:xfrm>
            <a:off x="838198" y="5823785"/>
            <a:ext cx="71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</a:rPr>
              <a:t>« </a:t>
            </a:r>
            <a:r>
              <a:rPr lang="fr-BE" i="1" dirty="0">
                <a:latin typeface="Snell Roundhand" panose="02000603080000090004" pitchFamily="2" charset="77"/>
              </a:rPr>
              <a:t>Le pouvoir législatif fédéral s'exerce collectivement par le Roi, la Chambre des représentants et le Sénat.</a:t>
            </a:r>
            <a:r>
              <a:rPr lang="fr-BE" dirty="0">
                <a:latin typeface="Snell Roundhand" panose="02000603080000090004" pitchFamily="2" charset="77"/>
              </a:rPr>
              <a:t> » </a:t>
            </a:r>
            <a:endParaRPr lang="fr-BE" dirty="0">
              <a:latin typeface="Snell Roundhand" panose="02000603080000090004" pitchFamily="2" charset="77"/>
              <a:cs typeface="Courier New" panose="02070309020205020404" pitchFamily="49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61B235-6F49-904F-A81F-A6DD4217465F}"/>
              </a:ext>
            </a:extLst>
          </p:cNvPr>
          <p:cNvSpPr txBox="1"/>
          <p:nvPr/>
        </p:nvSpPr>
        <p:spPr>
          <a:xfrm>
            <a:off x="8713693" y="3572570"/>
            <a:ext cx="16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Susciter le débat public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14EF06-A64D-E640-BA32-C9EC5878BF7E}"/>
              </a:ext>
            </a:extLst>
          </p:cNvPr>
          <p:cNvSpPr txBox="1"/>
          <p:nvPr/>
        </p:nvSpPr>
        <p:spPr>
          <a:xfrm>
            <a:off x="8713693" y="4218901"/>
            <a:ext cx="206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Eviter les réformes successives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A271F3-9EBC-484D-8D05-B3D72A5798E8}"/>
              </a:ext>
            </a:extLst>
          </p:cNvPr>
          <p:cNvSpPr txBox="1"/>
          <p:nvPr/>
        </p:nvSpPr>
        <p:spPr>
          <a:xfrm>
            <a:off x="8713693" y="5823785"/>
            <a:ext cx="191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Eviter l’éclatement du pays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4E1E468-B491-6B4F-B43F-C6ED65F91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184" y="3634340"/>
            <a:ext cx="403324" cy="5227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2FF5613-7A86-134B-AF39-B97515BBB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692" y="4280671"/>
            <a:ext cx="403324" cy="5227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9B324F7-57ED-6042-8545-FF4733E58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184" y="5885555"/>
            <a:ext cx="403324" cy="5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6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B22AD-A25B-804E-A74D-C2F3A660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5212" cy="1325563"/>
          </a:xfrm>
        </p:spPr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D’une</a:t>
            </a:r>
            <a:r>
              <a:rPr lang="en-US" dirty="0">
                <a:latin typeface="American Typewriter" panose="02090604020004020304" pitchFamily="18" charset="77"/>
              </a:rPr>
              <a:t> participation </a:t>
            </a:r>
            <a:r>
              <a:rPr lang="en-US" dirty="0" err="1">
                <a:latin typeface="American Typewriter" panose="02090604020004020304" pitchFamily="18" charset="77"/>
              </a:rPr>
              <a:t>affaiblie</a:t>
            </a:r>
            <a:r>
              <a:rPr lang="en-US" dirty="0">
                <a:latin typeface="American Typewriter" panose="02090604020004020304" pitchFamily="18" charset="77"/>
              </a:rPr>
              <a:t> par la Constitution 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2431B0-889F-2140-94D0-2F42F93B7582}"/>
              </a:ext>
            </a:extLst>
          </p:cNvPr>
          <p:cNvSpPr txBox="1"/>
          <p:nvPr/>
        </p:nvSpPr>
        <p:spPr>
          <a:xfrm>
            <a:off x="838199" y="3203239"/>
            <a:ext cx="7158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Après cette déclaration, les deux chambres sont dissoutes de plein droit.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Il en sera convoqué deux nouvelles, conformément à l’article 46. »</a:t>
            </a:r>
            <a:endParaRPr lang="fr-BE" dirty="0"/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Ces chambres statuent, d'un commun accord avec le Roi, sur les points soumis à la révision. »</a:t>
            </a:r>
          </a:p>
          <a:p>
            <a:r>
              <a:rPr lang="fr-BE" dirty="0">
                <a:latin typeface="Snell Roundhand" panose="02000603080000090004" pitchFamily="2" charset="77"/>
                <a:cs typeface="Courier New" panose="02070309020205020404" pitchFamily="49" charset="0"/>
              </a:rPr>
              <a:t>« Dans ce cas, les chambres ne pourront délibérer si deux tiers au moins des membres qui composent chacune d'elles ne sont présents ; et nul changement ne sera adopté s'il ne réunit au moins les deux tiers des suffrages.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1C6DF-FE97-5040-88B3-52251D073E4A}"/>
              </a:ext>
            </a:extLst>
          </p:cNvPr>
          <p:cNvSpPr/>
          <p:nvPr/>
        </p:nvSpPr>
        <p:spPr>
          <a:xfrm>
            <a:off x="838199" y="1690688"/>
            <a:ext cx="10349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Une Constitution </a:t>
            </a:r>
            <a:r>
              <a:rPr lang="en-US" sz="2800" dirty="0" err="1"/>
              <a:t>parmi</a:t>
            </a:r>
            <a:r>
              <a:rPr lang="en-US" sz="2800" dirty="0"/>
              <a:t> les plus </a:t>
            </a:r>
            <a:r>
              <a:rPr lang="en-US" sz="2800" dirty="0" err="1"/>
              <a:t>rigides</a:t>
            </a:r>
            <a:r>
              <a:rPr lang="en-US" sz="2800" dirty="0"/>
              <a:t> du monde… et </a:t>
            </a:r>
            <a:r>
              <a:rPr lang="en-US" sz="2800" dirty="0" err="1"/>
              <a:t>peu</a:t>
            </a:r>
            <a:r>
              <a:rPr lang="en-US" sz="2800" dirty="0"/>
              <a:t> ouverte </a:t>
            </a:r>
            <a:r>
              <a:rPr lang="en-US" sz="2800" dirty="0" err="1"/>
              <a:t>à</a:t>
            </a:r>
            <a:r>
              <a:rPr lang="en-US" sz="2800" dirty="0"/>
              <a:t> la participation du </a:t>
            </a:r>
            <a:r>
              <a:rPr lang="en-US" sz="2800" dirty="0" err="1"/>
              <a:t>citoyen</a:t>
            </a:r>
            <a:endParaRPr lang="en-US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15FEC1-5C80-A24B-823E-37525915D6F8}"/>
              </a:ext>
            </a:extLst>
          </p:cNvPr>
          <p:cNvSpPr txBox="1"/>
          <p:nvPr/>
        </p:nvSpPr>
        <p:spPr>
          <a:xfrm>
            <a:off x="838199" y="2739351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195: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DF4033-DAFB-9D41-B0BE-1649FC08C771}"/>
              </a:ext>
            </a:extLst>
          </p:cNvPr>
          <p:cNvSpPr txBox="1"/>
          <p:nvPr/>
        </p:nvSpPr>
        <p:spPr>
          <a:xfrm>
            <a:off x="838199" y="5329120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Art. 36: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8D44C-6E8D-AA4F-9B30-416FD368330E}"/>
              </a:ext>
            </a:extLst>
          </p:cNvPr>
          <p:cNvSpPr txBox="1"/>
          <p:nvPr/>
        </p:nvSpPr>
        <p:spPr>
          <a:xfrm>
            <a:off x="838198" y="5823785"/>
            <a:ext cx="71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Snell Roundhand" panose="02000603080000090004" pitchFamily="2" charset="77"/>
              </a:rPr>
              <a:t>« </a:t>
            </a:r>
            <a:r>
              <a:rPr lang="fr-BE" i="1" dirty="0">
                <a:latin typeface="Snell Roundhand" panose="02000603080000090004" pitchFamily="2" charset="77"/>
              </a:rPr>
              <a:t>Le pouvoir législatif fédéral s'exerce collectivement par le Roi, la Chambre des représentants et le Sénat.</a:t>
            </a:r>
            <a:r>
              <a:rPr lang="fr-BE" dirty="0">
                <a:latin typeface="Snell Roundhand" panose="02000603080000090004" pitchFamily="2" charset="77"/>
              </a:rPr>
              <a:t> » </a:t>
            </a:r>
            <a:endParaRPr lang="fr-BE" dirty="0">
              <a:latin typeface="Snell Roundhand" panose="02000603080000090004" pitchFamily="2" charset="77"/>
              <a:cs typeface="Courier New" panose="02070309020205020404" pitchFamily="49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61B235-6F49-904F-A81F-A6DD4217465F}"/>
              </a:ext>
            </a:extLst>
          </p:cNvPr>
          <p:cNvSpPr txBox="1"/>
          <p:nvPr/>
        </p:nvSpPr>
        <p:spPr>
          <a:xfrm>
            <a:off x="8713693" y="3572570"/>
            <a:ext cx="16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Susciter le débat public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14EF06-A64D-E640-BA32-C9EC5878BF7E}"/>
              </a:ext>
            </a:extLst>
          </p:cNvPr>
          <p:cNvSpPr txBox="1"/>
          <p:nvPr/>
        </p:nvSpPr>
        <p:spPr>
          <a:xfrm>
            <a:off x="8713693" y="4218901"/>
            <a:ext cx="206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Eviter les réformes successives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A271F3-9EBC-484D-8D05-B3D72A5798E8}"/>
              </a:ext>
            </a:extLst>
          </p:cNvPr>
          <p:cNvSpPr txBox="1"/>
          <p:nvPr/>
        </p:nvSpPr>
        <p:spPr>
          <a:xfrm>
            <a:off x="8713693" y="5823785"/>
            <a:ext cx="191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Eviter l’éclatement du pays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D871D6F-4AF3-2042-B576-568A7AB0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54" y="3759906"/>
            <a:ext cx="420903" cy="4209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7C9BE8F-5647-C74F-B6FE-0F395FC8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53" y="4331614"/>
            <a:ext cx="420903" cy="4209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B600501-FD02-114F-859C-68580CFC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53" y="5936498"/>
            <a:ext cx="420903" cy="4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719A5-19A5-D846-B38F-6761626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8647" cy="1325563"/>
          </a:xfrm>
        </p:spPr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A </a:t>
            </a:r>
            <a:r>
              <a:rPr lang="en-US" dirty="0" err="1">
                <a:latin typeface="American Typewriter" panose="02090604020004020304" pitchFamily="18" charset="77"/>
              </a:rPr>
              <a:t>une</a:t>
            </a:r>
            <a:r>
              <a:rPr lang="en-US" dirty="0">
                <a:latin typeface="American Typewriter" panose="02090604020004020304" pitchFamily="18" charset="77"/>
              </a:rPr>
              <a:t> Constitution </a:t>
            </a:r>
            <a:r>
              <a:rPr lang="en-US" dirty="0" err="1">
                <a:latin typeface="American Typewriter" panose="02090604020004020304" pitchFamily="18" charset="77"/>
              </a:rPr>
              <a:t>renforcée</a:t>
            </a:r>
            <a:r>
              <a:rPr lang="en-US" dirty="0">
                <a:latin typeface="American Typewriter" panose="02090604020004020304" pitchFamily="18" charset="77"/>
              </a:rPr>
              <a:t> par la participation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D27B1D-41E0-0542-AF29-C6CB2DAD0371}"/>
              </a:ext>
            </a:extLst>
          </p:cNvPr>
          <p:cNvSpPr txBox="1"/>
          <p:nvPr/>
        </p:nvSpPr>
        <p:spPr>
          <a:xfrm>
            <a:off x="645458" y="1690688"/>
            <a:ext cx="356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Négociations partisanes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500A10-E104-CD45-9BDD-5447D96A32AF}"/>
              </a:ext>
            </a:extLst>
          </p:cNvPr>
          <p:cNvSpPr txBox="1"/>
          <p:nvPr/>
        </p:nvSpPr>
        <p:spPr>
          <a:xfrm>
            <a:off x="7987553" y="1690687"/>
            <a:ext cx="356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/>
              <a:t>Panels citoyens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87EA5F-FCDA-AA48-B5BB-88873FA933F2}"/>
              </a:ext>
            </a:extLst>
          </p:cNvPr>
          <p:cNvSpPr txBox="1"/>
          <p:nvPr/>
        </p:nvSpPr>
        <p:spPr>
          <a:xfrm>
            <a:off x="838194" y="2641407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Opacité des négociations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49B8CE-AC96-7740-831A-A6CCA47F6334}"/>
              </a:ext>
            </a:extLst>
          </p:cNvPr>
          <p:cNvSpPr txBox="1"/>
          <p:nvPr/>
        </p:nvSpPr>
        <p:spPr>
          <a:xfrm>
            <a:off x="5719480" y="2618675"/>
            <a:ext cx="1577789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Transparence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478CC8-504D-EF4A-BD42-896E1BA1E7E7}"/>
              </a:ext>
            </a:extLst>
          </p:cNvPr>
          <p:cNvSpPr txBox="1"/>
          <p:nvPr/>
        </p:nvSpPr>
        <p:spPr>
          <a:xfrm>
            <a:off x="838194" y="3096002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Complexité des discussions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DBBA87-3B96-D64E-90A3-B810BEC48D38}"/>
              </a:ext>
            </a:extLst>
          </p:cNvPr>
          <p:cNvSpPr txBox="1"/>
          <p:nvPr/>
        </p:nvSpPr>
        <p:spPr>
          <a:xfrm>
            <a:off x="5719479" y="3037437"/>
            <a:ext cx="1577789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Appropriation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1B1C07-F102-B44F-A2AB-922EBBE4AB51}"/>
              </a:ext>
            </a:extLst>
          </p:cNvPr>
          <p:cNvSpPr txBox="1"/>
          <p:nvPr/>
        </p:nvSpPr>
        <p:spPr>
          <a:xfrm>
            <a:off x="838194" y="3607829"/>
            <a:ext cx="375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Faible confiance en les partis et les hommes et femmes politiques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14C7BF-F85B-5F4A-96A7-7DED50C0E8FC}"/>
              </a:ext>
            </a:extLst>
          </p:cNvPr>
          <p:cNvSpPr txBox="1"/>
          <p:nvPr/>
        </p:nvSpPr>
        <p:spPr>
          <a:xfrm>
            <a:off x="4630266" y="3768593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Confiance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67B20A-5942-9144-B42D-79B9DF33F8EE}"/>
              </a:ext>
            </a:extLst>
          </p:cNvPr>
          <p:cNvSpPr txBox="1"/>
          <p:nvPr/>
        </p:nvSpPr>
        <p:spPr>
          <a:xfrm>
            <a:off x="838198" y="2272075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Processus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504ABA-E7DB-2C46-90DC-B806D66DADC0}"/>
              </a:ext>
            </a:extLst>
          </p:cNvPr>
          <p:cNvSpPr txBox="1"/>
          <p:nvPr/>
        </p:nvSpPr>
        <p:spPr>
          <a:xfrm>
            <a:off x="838194" y="4910972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Contenu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0A2740-7238-F441-B935-484536A95390}"/>
              </a:ext>
            </a:extLst>
          </p:cNvPr>
          <p:cNvSpPr txBox="1"/>
          <p:nvPr/>
        </p:nvSpPr>
        <p:spPr>
          <a:xfrm>
            <a:off x="838194" y="4396655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Faible qualité des délibérations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447106-9465-2C4F-A3A5-DC3B4471DFB7}"/>
              </a:ext>
            </a:extLst>
          </p:cNvPr>
          <p:cNvSpPr txBox="1"/>
          <p:nvPr/>
        </p:nvSpPr>
        <p:spPr>
          <a:xfrm>
            <a:off x="4755772" y="4266003"/>
            <a:ext cx="375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Respect et triomphe du meilleur argument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B675CB9-B708-814B-8F3C-50B8DD3EFFB6}"/>
              </a:ext>
            </a:extLst>
          </p:cNvPr>
          <p:cNvSpPr txBox="1"/>
          <p:nvPr/>
        </p:nvSpPr>
        <p:spPr>
          <a:xfrm>
            <a:off x="838193" y="5292230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Réformes bricolées et contradictoires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04DF5B-0C8E-F548-BAE2-DB4FE2BB3DE1}"/>
              </a:ext>
            </a:extLst>
          </p:cNvPr>
          <p:cNvSpPr txBox="1"/>
          <p:nvPr/>
        </p:nvSpPr>
        <p:spPr>
          <a:xfrm>
            <a:off x="838193" y="5844258"/>
            <a:ext cx="375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Réformes éloignées des besoins et préférences du terrain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5A57CB-0F45-964D-98E7-61EA3680D411}"/>
              </a:ext>
            </a:extLst>
          </p:cNvPr>
          <p:cNvSpPr txBox="1"/>
          <p:nvPr/>
        </p:nvSpPr>
        <p:spPr>
          <a:xfrm>
            <a:off x="4755772" y="5284929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Réformes efficaces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CCFC6D3-CF49-1247-8B9A-E5D405E85D51}"/>
              </a:ext>
            </a:extLst>
          </p:cNvPr>
          <p:cNvSpPr txBox="1"/>
          <p:nvPr/>
        </p:nvSpPr>
        <p:spPr>
          <a:xfrm>
            <a:off x="4755771" y="5868613"/>
            <a:ext cx="375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Réformes appliquées sur le long terme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3839F4-57CF-3C43-A543-E7E7922DB3CB}"/>
              </a:ext>
            </a:extLst>
          </p:cNvPr>
          <p:cNvSpPr txBox="1"/>
          <p:nvPr/>
        </p:nvSpPr>
        <p:spPr>
          <a:xfrm>
            <a:off x="7799293" y="2619719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Publicité des débats et information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21F5893-34C6-3A49-941C-882D23ADF93D}"/>
              </a:ext>
            </a:extLst>
          </p:cNvPr>
          <p:cNvSpPr txBox="1"/>
          <p:nvPr/>
        </p:nvSpPr>
        <p:spPr>
          <a:xfrm>
            <a:off x="7799293" y="3029981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Information et discussion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F28F46-EDF0-D940-BE9C-0EF154BC5AD8}"/>
              </a:ext>
            </a:extLst>
          </p:cNvPr>
          <p:cNvSpPr txBox="1"/>
          <p:nvPr/>
        </p:nvSpPr>
        <p:spPr>
          <a:xfrm>
            <a:off x="7799293" y="3753951"/>
            <a:ext cx="375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Citoyens ‘comme moi’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504C218-0FBF-C14E-8C0F-4D5875253D9A}"/>
              </a:ext>
            </a:extLst>
          </p:cNvPr>
          <p:cNvSpPr txBox="1"/>
          <p:nvPr/>
        </p:nvSpPr>
        <p:spPr>
          <a:xfrm>
            <a:off x="8525434" y="4266003"/>
            <a:ext cx="303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Accompagnement et impartialité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FB979E-F07B-D747-B1BE-C19F24B35F48}"/>
              </a:ext>
            </a:extLst>
          </p:cNvPr>
          <p:cNvSpPr txBox="1"/>
          <p:nvPr/>
        </p:nvSpPr>
        <p:spPr>
          <a:xfrm>
            <a:off x="8570252" y="5153730"/>
            <a:ext cx="303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Consensus prenant en compte la diversité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6C06239-E16A-B548-98C0-31B6BA34992B}"/>
              </a:ext>
            </a:extLst>
          </p:cNvPr>
          <p:cNvSpPr txBox="1"/>
          <p:nvPr/>
        </p:nvSpPr>
        <p:spPr>
          <a:xfrm>
            <a:off x="8592671" y="5730114"/>
            <a:ext cx="296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Représentativité/diversité du panel et lien avec la population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74297FD-E26C-0344-B652-CE5FA627BB4B}"/>
              </a:ext>
            </a:extLst>
          </p:cNvPr>
          <p:cNvSpPr txBox="1"/>
          <p:nvPr/>
        </p:nvSpPr>
        <p:spPr>
          <a:xfrm rot="16200000">
            <a:off x="-646353" y="4910972"/>
            <a:ext cx="242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Intérêts partisans</a:t>
            </a:r>
          </a:p>
        </p:txBody>
      </p:sp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E5B9A1F9-33A4-424A-94E6-36FA19401A78}"/>
              </a:ext>
            </a:extLst>
          </p:cNvPr>
          <p:cNvSpPr/>
          <p:nvPr/>
        </p:nvSpPr>
        <p:spPr>
          <a:xfrm>
            <a:off x="357247" y="3709758"/>
            <a:ext cx="371129" cy="278083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5F92BDE-AFEB-414B-A95C-CC34BBED2E76}"/>
              </a:ext>
            </a:extLst>
          </p:cNvPr>
          <p:cNvSpPr txBox="1"/>
          <p:nvPr/>
        </p:nvSpPr>
        <p:spPr>
          <a:xfrm rot="5400000">
            <a:off x="10689053" y="4927684"/>
            <a:ext cx="242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strike="sngStrike" dirty="0"/>
              <a:t>Intérêts partisans</a:t>
            </a:r>
          </a:p>
        </p:txBody>
      </p:sp>
      <p:sp>
        <p:nvSpPr>
          <p:cNvPr id="29" name="Rectangle à coins arrondis 28">
            <a:extLst>
              <a:ext uri="{FF2B5EF4-FFF2-40B4-BE49-F238E27FC236}">
                <a16:creationId xmlns:a16="http://schemas.microsoft.com/office/drawing/2014/main" id="{919256C3-AF46-9544-ABCD-1338A9CC961D}"/>
              </a:ext>
            </a:extLst>
          </p:cNvPr>
          <p:cNvSpPr/>
          <p:nvPr/>
        </p:nvSpPr>
        <p:spPr>
          <a:xfrm rot="10800000">
            <a:off x="11681010" y="3709757"/>
            <a:ext cx="371129" cy="28051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902EE1D-D67D-244B-A514-FC9D2B78EC0A}"/>
              </a:ext>
            </a:extLst>
          </p:cNvPr>
          <p:cNvSpPr txBox="1"/>
          <p:nvPr/>
        </p:nvSpPr>
        <p:spPr>
          <a:xfrm>
            <a:off x="4823007" y="1703143"/>
            <a:ext cx="337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Valeurs démocratiques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1593936-0D6C-6D49-AAC2-2862A229A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53" y="2564678"/>
            <a:ext cx="403324" cy="52279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A0D5A5F-418F-D646-B2E8-ACC7A8BE6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53" y="2964301"/>
            <a:ext cx="403324" cy="52279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DCBBCD5-8FC8-BA4D-A2B8-FF120F86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53" y="3669599"/>
            <a:ext cx="403324" cy="52279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74AA634-589E-F246-B56E-6A35F071D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53" y="4492563"/>
            <a:ext cx="403324" cy="52279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09DB301-E69E-8940-A2D9-B3017859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53" y="5218920"/>
            <a:ext cx="403324" cy="52279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FCA25C7-AB4B-CF40-863D-5A20B18A7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53" y="6114305"/>
            <a:ext cx="403324" cy="52279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AF98ED0-E36C-0A44-B157-829BFEBD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993" y="2564678"/>
            <a:ext cx="420903" cy="42090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6FD358F-7C57-F448-8B8A-2162F9422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524" y="2996942"/>
            <a:ext cx="420903" cy="42090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8A48B4D-893F-8442-9268-C05BD704D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524" y="3728165"/>
            <a:ext cx="420903" cy="42090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B1A756C-1C6F-1044-86EC-46A6372B0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052" y="4546399"/>
            <a:ext cx="420903" cy="42090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1D8CCAF-0218-2649-85DA-C9413401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993" y="5281578"/>
            <a:ext cx="420903" cy="42090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54F5620-B5A5-EB43-88C8-277549206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993" y="6167423"/>
            <a:ext cx="420903" cy="4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CA117-3B75-E145-B17F-9573BF6E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Inspirations </a:t>
            </a:r>
            <a:r>
              <a:rPr lang="en-US" dirty="0" err="1">
                <a:latin typeface="American Typewriter" panose="02090604020004020304" pitchFamily="18" charset="77"/>
              </a:rPr>
              <a:t>internationales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B06A9D-175F-D04D-B99A-07A269177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119" y="2883872"/>
            <a:ext cx="2950651" cy="2921145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263B2A-7273-644E-ADB1-A47EC4933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280" y="3384774"/>
            <a:ext cx="3762909" cy="1670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D91670-CA03-FA4F-BCA9-3A83637A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99" y="3509009"/>
            <a:ext cx="3619500" cy="1422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45B03D-33D4-1742-A6A4-D7B4791B7831}"/>
              </a:ext>
            </a:extLst>
          </p:cNvPr>
          <p:cNvSpPr txBox="1"/>
          <p:nvPr/>
        </p:nvSpPr>
        <p:spPr>
          <a:xfrm>
            <a:off x="-521429" y="2422207"/>
            <a:ext cx="516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Processus Islandais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B051D1-1E91-3A4A-A2D2-76F13BBF6C98}"/>
              </a:ext>
            </a:extLst>
          </p:cNvPr>
          <p:cNvSpPr txBox="1"/>
          <p:nvPr/>
        </p:nvSpPr>
        <p:spPr>
          <a:xfrm>
            <a:off x="3318861" y="2422206"/>
            <a:ext cx="516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Processus Irlandais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31D7B8-7067-A44A-AD58-57E03C43F443}"/>
              </a:ext>
            </a:extLst>
          </p:cNvPr>
          <p:cNvSpPr txBox="1"/>
          <p:nvPr/>
        </p:nvSpPr>
        <p:spPr>
          <a:xfrm>
            <a:off x="7493576" y="2422206"/>
            <a:ext cx="516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Processus Canadien</a:t>
            </a:r>
          </a:p>
        </p:txBody>
      </p:sp>
    </p:spTree>
    <p:extLst>
      <p:ext uri="{BB962C8B-B14F-4D97-AF65-F5344CB8AC3E}">
        <p14:creationId xmlns:p14="http://schemas.microsoft.com/office/powerpoint/2010/main" val="99724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D892E-9864-8C44-87BE-70A61A2B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Islande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D809F-E294-F34E-A2CF-DA0BB01588E2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 Protestations 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ONG + </a:t>
            </a:r>
            <a:r>
              <a:rPr lang="fr-FR" sz="2000" dirty="0"/>
              <a:t>Politique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1167E0-A993-E440-9F1C-9B85783506BA}"/>
              </a:ext>
            </a:extLst>
          </p:cNvPr>
          <p:cNvSpPr txBox="1"/>
          <p:nvPr/>
        </p:nvSpPr>
        <p:spPr>
          <a:xfrm>
            <a:off x="2757593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Toute la constitution + agenda « citoyen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E1413C-EE8B-2549-909D-E05B6B1582EA}"/>
              </a:ext>
            </a:extLst>
          </p:cNvPr>
          <p:cNvSpPr txBox="1"/>
          <p:nvPr/>
        </p:nvSpPr>
        <p:spPr>
          <a:xfrm>
            <a:off x="2775145" y="4350802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950 participants tirés au sort + 25 participants 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ECC6B8-089E-5540-8451-22EBC6F1D12F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4201F3-9935-4947-8B30-79A0DF9EEB88}"/>
              </a:ext>
            </a:extLst>
          </p:cNvPr>
          <p:cNvSpPr txBox="1"/>
          <p:nvPr/>
        </p:nvSpPr>
        <p:spPr>
          <a:xfrm>
            <a:off x="8844405" y="3027364"/>
            <a:ext cx="3064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non contraignant sur la nouvelle constitution 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</a:t>
            </a:r>
            <a:r>
              <a:rPr lang="fr-FR" sz="2000" dirty="0"/>
              <a:t> pas suivi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0AB8DD-F0B3-DA41-9623-1B8B0F809A1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53D16B00-3730-E042-8354-EC4BD60EA6EC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25625F-C826-7347-B8AE-8B1C3846C16A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 jour + 4 mois</a:t>
            </a:r>
          </a:p>
        </p:txBody>
      </p:sp>
    </p:spTree>
    <p:extLst>
      <p:ext uri="{BB962C8B-B14F-4D97-AF65-F5344CB8AC3E}">
        <p14:creationId xmlns:p14="http://schemas.microsoft.com/office/powerpoint/2010/main" val="33648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D892E-9864-8C44-87BE-70A61A2B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erican Typewriter" panose="02090604020004020304" pitchFamily="18" charset="77"/>
              </a:rPr>
              <a:t>Islande</a:t>
            </a:r>
            <a:endParaRPr lang="en-US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D809F-E294-F34E-A2CF-DA0BB01588E2}"/>
              </a:ext>
            </a:extLst>
          </p:cNvPr>
          <p:cNvSpPr txBox="1"/>
          <p:nvPr/>
        </p:nvSpPr>
        <p:spPr>
          <a:xfrm>
            <a:off x="289181" y="3086019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Crise + Protestations 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 ONG + </a:t>
            </a:r>
            <a:r>
              <a:rPr lang="fr-FR" sz="2000" dirty="0"/>
              <a:t>Politique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1167E0-A993-E440-9F1C-9B85783506BA}"/>
              </a:ext>
            </a:extLst>
          </p:cNvPr>
          <p:cNvSpPr txBox="1"/>
          <p:nvPr/>
        </p:nvSpPr>
        <p:spPr>
          <a:xfrm>
            <a:off x="2757593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Toute la constitution + agenda « citoyen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E1413C-EE8B-2549-909D-E05B6B1582EA}"/>
              </a:ext>
            </a:extLst>
          </p:cNvPr>
          <p:cNvSpPr txBox="1"/>
          <p:nvPr/>
        </p:nvSpPr>
        <p:spPr>
          <a:xfrm>
            <a:off x="2775145" y="4350802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950 participants tirés au sort + </a:t>
            </a:r>
            <a:r>
              <a:rPr lang="fr-FR" sz="2000" dirty="0">
                <a:solidFill>
                  <a:srgbClr val="FF0000"/>
                </a:solidFill>
              </a:rPr>
              <a:t>25 participants 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ECC6B8-089E-5540-8451-22EBC6F1D12F}"/>
              </a:ext>
            </a:extLst>
          </p:cNvPr>
          <p:cNvSpPr txBox="1"/>
          <p:nvPr/>
        </p:nvSpPr>
        <p:spPr>
          <a:xfrm>
            <a:off x="6282475" y="4350803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 + Suggestions + referendum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4201F3-9935-4947-8B30-79A0DF9EEB88}"/>
              </a:ext>
            </a:extLst>
          </p:cNvPr>
          <p:cNvSpPr txBox="1"/>
          <p:nvPr/>
        </p:nvSpPr>
        <p:spPr>
          <a:xfrm>
            <a:off x="8844405" y="3027364"/>
            <a:ext cx="3064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Referendum non contraignant sur la nouvelle constitution </a:t>
            </a:r>
          </a:p>
          <a:p>
            <a:pPr algn="ctr"/>
            <a:r>
              <a:rPr lang="fr-FR" sz="2000" dirty="0">
                <a:sym typeface="Wingdings" pitchFamily="2" charset="2"/>
              </a:rPr>
              <a:t></a:t>
            </a:r>
            <a:r>
              <a:rPr lang="fr-FR" sz="2000" dirty="0"/>
              <a:t> pas suivi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0AB8DD-F0B3-DA41-9623-1B8B0F809A15}"/>
              </a:ext>
            </a:extLst>
          </p:cNvPr>
          <p:cNvSpPr txBox="1"/>
          <p:nvPr/>
        </p:nvSpPr>
        <p:spPr>
          <a:xfrm>
            <a:off x="6282475" y="1821235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Information, délibération, décision</a:t>
            </a: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53D16B00-3730-E042-8354-EC4BD60EA6EC}"/>
              </a:ext>
            </a:extLst>
          </p:cNvPr>
          <p:cNvSpPr/>
          <p:nvPr/>
        </p:nvSpPr>
        <p:spPr>
          <a:xfrm>
            <a:off x="289181" y="5650747"/>
            <a:ext cx="11491784" cy="17299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25625F-C826-7347-B8AE-8B1C3846C16A}"/>
              </a:ext>
            </a:extLst>
          </p:cNvPr>
          <p:cNvSpPr txBox="1"/>
          <p:nvPr/>
        </p:nvSpPr>
        <p:spPr>
          <a:xfrm>
            <a:off x="4921890" y="6108022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 jour + 4 mois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2E3171-C618-0744-B1AB-CB81A3FB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86" y="4669304"/>
            <a:ext cx="454648" cy="4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3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2310</Words>
  <Application>Microsoft Macintosh PowerPoint</Application>
  <PresentationFormat>Grand écran</PresentationFormat>
  <Paragraphs>378</Paragraphs>
  <Slides>36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American Typewriter</vt:lpstr>
      <vt:lpstr>Arial</vt:lpstr>
      <vt:lpstr>Calibri</vt:lpstr>
      <vt:lpstr>Calibri Light</vt:lpstr>
      <vt:lpstr>Courier New</vt:lpstr>
      <vt:lpstr>Snell Roundhand</vt:lpstr>
      <vt:lpstr>Times New Roman</vt:lpstr>
      <vt:lpstr>Wingdings</vt:lpstr>
      <vt:lpstr>Thème Office</vt:lpstr>
      <vt:lpstr>Constitution et participation: des opposés que tout attire ? </vt:lpstr>
      <vt:lpstr>Au programme</vt:lpstr>
      <vt:lpstr>D’une participation affaiblie par la Constitution </vt:lpstr>
      <vt:lpstr>D’une participation affaiblie par la Constitution </vt:lpstr>
      <vt:lpstr>D’une participation affaiblie par la Constitution </vt:lpstr>
      <vt:lpstr>A une Constitution renforcée par la participation</vt:lpstr>
      <vt:lpstr>Inspirations internationales</vt:lpstr>
      <vt:lpstr>Islande</vt:lpstr>
      <vt:lpstr>Islande</vt:lpstr>
      <vt:lpstr>Islande</vt:lpstr>
      <vt:lpstr>Islande</vt:lpstr>
      <vt:lpstr>Islande</vt:lpstr>
      <vt:lpstr>Irlande</vt:lpstr>
      <vt:lpstr>Irlande</vt:lpstr>
      <vt:lpstr>Irlande</vt:lpstr>
      <vt:lpstr>Irlande</vt:lpstr>
      <vt:lpstr>Irlande</vt:lpstr>
      <vt:lpstr>Irlande</vt:lpstr>
      <vt:lpstr>Irlande</vt:lpstr>
      <vt:lpstr>Canada (Colombie-Britannique)  </vt:lpstr>
      <vt:lpstr>Canada (Colombie-Britannique)  </vt:lpstr>
      <vt:lpstr>Canada (Colombie-Britannique)  </vt:lpstr>
      <vt:lpstr>Canada (Colombie-Britannique)  </vt:lpstr>
      <vt:lpstr>Et chez nous ? Une ouverture future ?</vt:lpstr>
      <vt:lpstr>Pas pour tout de suite…</vt:lpstr>
      <vt:lpstr>Avancer hors du cadre</vt:lpstr>
      <vt:lpstr>Avancer hors du cadre</vt:lpstr>
      <vt:lpstr>Avancer hors du cadre</vt:lpstr>
      <vt:lpstr>Avancer hors du cadre</vt:lpstr>
      <vt:lpstr>Avancer hors du cadre</vt:lpstr>
      <vt:lpstr>Impact sur les politiques</vt:lpstr>
      <vt:lpstr>Implication du politique</vt:lpstr>
      <vt:lpstr>Implication de la population</vt:lpstr>
      <vt:lpstr>Qualité du processus et du recrutement</vt:lpstr>
      <vt:lpstr>Plan d’attaque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 et participation: XXX </dc:title>
  <dc:creator>Microsoft Office User</dc:creator>
  <cp:lastModifiedBy>Microsoft Office User</cp:lastModifiedBy>
  <cp:revision>61</cp:revision>
  <dcterms:created xsi:type="dcterms:W3CDTF">2021-03-17T12:46:01Z</dcterms:created>
  <dcterms:modified xsi:type="dcterms:W3CDTF">2021-03-31T11:05:07Z</dcterms:modified>
</cp:coreProperties>
</file>