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12192000"/>
  <p:notesSz cx="6858000" cy="9144000"/>
  <p:embeddedFontLst>
    <p:embeddedFont>
      <p:font typeface="Amatic SC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9" roundtripDataSignature="AMtx7mhFpSIf4elgGuYD5o5EpqcogR4um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AmaticSC-regular.fnt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customschemas.google.com/relationships/presentationmetadata" Target="metadata"/><Relationship Id="rId6" Type="http://schemas.openxmlformats.org/officeDocument/2006/relationships/slide" Target="slides/slide2.xml"/><Relationship Id="rId18" Type="http://schemas.openxmlformats.org/officeDocument/2006/relationships/font" Target="fonts/AmaticSC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84b87ce5f9_3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84b87ce5f9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7716a94267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7716a94267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7716a94267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7716a94267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vue mosaïque pour voir tout le monde OU intervenant uniquement</a:t>
            </a:r>
            <a:endParaRPr/>
          </a:p>
        </p:txBody>
      </p:sp>
      <p:sp>
        <p:nvSpPr>
          <p:cNvPr id="89" name="Google Shape;8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84b87ce5f9_3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84b87ce5f9_3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7716a9426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7716a9426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84b87ce5f9_2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84b87ce5f9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7716a94267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7716a9426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7716a94267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7716a94267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84bab40fce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84bab40fc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e de titr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et texte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vertical et text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et contenu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u avec légende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 avec légende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mailto:fanny@periferia.be" TargetMode="External"/><Relationship Id="rId4" Type="http://schemas.openxmlformats.org/officeDocument/2006/relationships/hyperlink" Target="mailto:anne@iew.be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9.png"/><Relationship Id="rId5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5069"/>
          <a:stretch/>
        </p:blipFill>
        <p:spPr>
          <a:xfrm>
            <a:off x="0" y="364600"/>
            <a:ext cx="12192000" cy="64932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2"/>
          <p:cNvSpPr txBox="1"/>
          <p:nvPr/>
        </p:nvSpPr>
        <p:spPr>
          <a:xfrm>
            <a:off x="10785475" y="0"/>
            <a:ext cx="1406400" cy="10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-FR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Ready to Change</a:t>
            </a:r>
            <a:endParaRPr i="1">
              <a:solidFill>
                <a:srgbClr val="99999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2"/>
          <p:cNvSpPr txBox="1"/>
          <p:nvPr/>
        </p:nvSpPr>
        <p:spPr>
          <a:xfrm>
            <a:off x="10441500" y="1525675"/>
            <a:ext cx="1750500" cy="20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Un problème technique ?</a:t>
            </a:r>
            <a:endParaRPr b="1" sz="20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000">
                <a:latin typeface="Calibri"/>
                <a:ea typeface="Calibri"/>
                <a:cs typeface="Calibri"/>
                <a:sym typeface="Calibri"/>
              </a:rPr>
              <a:t>Dites-le nous oralement </a:t>
            </a:r>
            <a:endParaRPr b="1"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000">
                <a:latin typeface="Calibri"/>
                <a:ea typeface="Calibri"/>
                <a:cs typeface="Calibri"/>
                <a:sym typeface="Calibri"/>
              </a:rPr>
              <a:t>ou via l’icône “Converser” </a:t>
            </a:r>
            <a:endParaRPr b="1"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84b87ce5f9_3_0"/>
          <p:cNvSpPr txBox="1"/>
          <p:nvPr>
            <p:ph idx="1" type="body"/>
          </p:nvPr>
        </p:nvSpPr>
        <p:spPr>
          <a:xfrm>
            <a:off x="333150" y="1607350"/>
            <a:ext cx="11525700" cy="4857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Char char="-"/>
            </a:pPr>
            <a:r>
              <a:rPr lang="fr-FR" sz="2000"/>
              <a:t>Leviers nécessaires pour instaurer l’idée d’assemblée citoyenne: les identifier, comment les développer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r-FR" sz="2000"/>
              <a:t>Comment intégrer les jeunes en étude (à mi-temps?)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r-FR" sz="2000"/>
              <a:t>Aspect financier (même salaire pour tout le monde, ou on garde le salaire de son ancien travail), expert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r-FR" sz="2000"/>
              <a:t>Comment veiller à ce que chacun puisse s’exprimer (animateur professionnel, neutre)? 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r-FR" sz="2000"/>
              <a:t>Mandat des gens qui participent (les gens viennent en fonction des compétences, ce ne sont pas des représentants)? 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r-FR" sz="2000"/>
              <a:t>Comment faire que le panel soit représentatif (à défaut d’être représentatif, il faut qu’il soit diversifié)?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r-FR" sz="2000"/>
              <a:t>Projet qui nécessite un changement de constitution, difficile à mettre en place. 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r-FR" sz="2000"/>
              <a:t>Projet qui </a:t>
            </a:r>
            <a:r>
              <a:rPr lang="fr-FR" sz="2000"/>
              <a:t>rencontrera</a:t>
            </a:r>
            <a:r>
              <a:rPr lang="fr-FR" sz="2000"/>
              <a:t> surement beaucoup de freins politiques et économiques. 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r-FR" sz="2000"/>
              <a:t>Ecogestes pas suffisants → chacun fait sa part, ça devient une force qui fait le changement. 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r-FR" sz="2000"/>
              <a:t>Comment assurer la continuité?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fr-FR" sz="2000"/>
              <a:t>Projet difficilement concevable dans les différents niveaux (local, régional, fédéral, européen)</a:t>
            </a:r>
            <a:endParaRPr sz="2000"/>
          </a:p>
        </p:txBody>
      </p:sp>
      <p:sp>
        <p:nvSpPr>
          <p:cNvPr id="151" name="Google Shape;151;g84b87ce5f9_3_0"/>
          <p:cNvSpPr txBox="1"/>
          <p:nvPr>
            <p:ph type="title"/>
          </p:nvPr>
        </p:nvSpPr>
        <p:spPr>
          <a:xfrm>
            <a:off x="0" y="0"/>
            <a:ext cx="12192000" cy="1300200"/>
          </a:xfrm>
          <a:prstGeom prst="rect">
            <a:avLst/>
          </a:prstGeom>
          <a:solidFill>
            <a:srgbClr val="FF9900"/>
          </a:solidFill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Retour</a:t>
            </a: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 des sous-groupes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7716a94267_0_32"/>
          <p:cNvSpPr txBox="1"/>
          <p:nvPr>
            <p:ph idx="1" type="body"/>
          </p:nvPr>
        </p:nvSpPr>
        <p:spPr>
          <a:xfrm>
            <a:off x="838200" y="3421075"/>
            <a:ext cx="10515600" cy="3636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4500">
                <a:solidFill>
                  <a:schemeClr val="accent5"/>
                </a:solidFill>
                <a:latin typeface="Amatic SC"/>
                <a:ea typeface="Amatic SC"/>
                <a:cs typeface="Amatic SC"/>
                <a:sym typeface="Amatic SC"/>
              </a:rPr>
              <a:t>qu’est-ce que cette expérience et ces échanges éveillent comme perspectives ?</a:t>
            </a:r>
            <a:endParaRPr b="1" sz="4500">
              <a:solidFill>
                <a:schemeClr val="accent5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-FR" sz="4500">
                <a:solidFill>
                  <a:schemeClr val="accent5"/>
                </a:solidFill>
                <a:latin typeface="Amatic SC"/>
                <a:ea typeface="Amatic SC"/>
                <a:cs typeface="Amatic SC"/>
                <a:sym typeface="Amatic SC"/>
              </a:rPr>
              <a:t>qu’est ce que ça me donne envie de faire ?</a:t>
            </a:r>
            <a:endParaRPr sz="4500">
              <a:solidFill>
                <a:schemeClr val="accent5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57" name="Google Shape;157;g7716a94267_0_32"/>
          <p:cNvSpPr txBox="1"/>
          <p:nvPr>
            <p:ph type="title"/>
          </p:nvPr>
        </p:nvSpPr>
        <p:spPr>
          <a:xfrm>
            <a:off x="0" y="0"/>
            <a:ext cx="12192000" cy="1300200"/>
          </a:xfrm>
          <a:prstGeom prst="rect">
            <a:avLst/>
          </a:prstGeom>
          <a:solidFill>
            <a:srgbClr val="FF9900"/>
          </a:solidFill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dans le chat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58" name="Google Shape;158;g7716a94267_0_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3425" y="2092725"/>
            <a:ext cx="738175" cy="7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g7716a94267_0_32"/>
          <p:cNvSpPr txBox="1"/>
          <p:nvPr>
            <p:ph idx="1" type="body"/>
          </p:nvPr>
        </p:nvSpPr>
        <p:spPr>
          <a:xfrm>
            <a:off x="4703000" y="2092650"/>
            <a:ext cx="4083900" cy="738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4000">
                <a:latin typeface="Amatic SC"/>
                <a:ea typeface="Amatic SC"/>
                <a:cs typeface="Amatic SC"/>
                <a:sym typeface="Amatic SC"/>
              </a:rPr>
              <a:t>écrire dans le chat</a:t>
            </a:r>
            <a:endParaRPr sz="40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60" name="Google Shape;160;g7716a94267_0_32"/>
          <p:cNvSpPr/>
          <p:nvPr/>
        </p:nvSpPr>
        <p:spPr>
          <a:xfrm>
            <a:off x="4155275" y="2047875"/>
            <a:ext cx="4167300" cy="8427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7716a94267_0_37"/>
          <p:cNvSpPr txBox="1"/>
          <p:nvPr>
            <p:ph idx="1" type="body"/>
          </p:nvPr>
        </p:nvSpPr>
        <p:spPr>
          <a:xfrm>
            <a:off x="2560950" y="1675988"/>
            <a:ext cx="7070100" cy="1782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fr-FR" sz="3700">
                <a:latin typeface="Amatic SC"/>
                <a:ea typeface="Amatic SC"/>
                <a:cs typeface="Amatic SC"/>
                <a:sym typeface="Amatic SC"/>
              </a:rPr>
              <a:t>Retours, commentaires, améliorations bienvenues</a:t>
            </a:r>
            <a:endParaRPr sz="3700">
              <a:latin typeface="Amatic SC"/>
              <a:ea typeface="Amatic SC"/>
              <a:cs typeface="Amatic SC"/>
              <a:sym typeface="Amatic SC"/>
            </a:endParaRPr>
          </a:p>
          <a:p>
            <a:pPr indent="-342900" lvl="0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Char char="➢"/>
            </a:pPr>
            <a:r>
              <a:rPr i="1" lang="fr-FR">
                <a:solidFill>
                  <a:srgbClr val="000000"/>
                </a:solidFill>
                <a:uFill>
                  <a:noFill/>
                </a:uFill>
                <a:latin typeface="Georgia"/>
                <a:ea typeface="Georgia"/>
                <a:cs typeface="Georgia"/>
                <a:sym typeface="Georgia"/>
                <a:hlinkClick r:id="rId3"/>
              </a:rPr>
              <a:t>fanny@periferia.be</a:t>
            </a:r>
            <a:endParaRPr i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Georgia"/>
              <a:buChar char="➢"/>
            </a:pPr>
            <a:r>
              <a:rPr i="1" lang="fr-FR">
                <a:solidFill>
                  <a:srgbClr val="000000"/>
                </a:solidFill>
                <a:uFill>
                  <a:noFill/>
                </a:uFill>
                <a:latin typeface="Georgia"/>
                <a:ea typeface="Georgia"/>
                <a:cs typeface="Georgia"/>
                <a:sym typeface="Georgia"/>
                <a:hlinkClick r:id="rId4"/>
              </a:rPr>
              <a:t>a.thibaut@iew.be</a:t>
            </a:r>
            <a:r>
              <a:rPr i="1" lang="fr-FR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endParaRPr i="1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7716a94267_0_37"/>
          <p:cNvSpPr txBox="1"/>
          <p:nvPr>
            <p:ph type="title"/>
          </p:nvPr>
        </p:nvSpPr>
        <p:spPr>
          <a:xfrm>
            <a:off x="0" y="0"/>
            <a:ext cx="12192000" cy="1300200"/>
          </a:xfrm>
          <a:prstGeom prst="rect">
            <a:avLst/>
          </a:prstGeom>
          <a:solidFill>
            <a:srgbClr val="FF9900"/>
          </a:solidFill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merci à tou·te·s !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67" name="Google Shape;167;g7716a94267_0_37"/>
          <p:cNvSpPr txBox="1"/>
          <p:nvPr>
            <p:ph idx="1" type="body"/>
          </p:nvPr>
        </p:nvSpPr>
        <p:spPr>
          <a:xfrm>
            <a:off x="3385650" y="3833850"/>
            <a:ext cx="5420700" cy="2726700"/>
          </a:xfrm>
          <a:prstGeom prst="rect">
            <a:avLst/>
          </a:prstGeom>
          <a:ln cap="flat" cmpd="sng" w="2857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  Les prochaines rencontres :</a:t>
            </a:r>
            <a:endParaRPr b="1" sz="3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  14 mai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à </a:t>
            </a: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20h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: Forum citoyen du Parc Léopold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  19 mai 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à </a:t>
            </a: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20h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: Budgets Participatifs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  </a:t>
            </a: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? mai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à </a:t>
            </a: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20h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: Plan B Brussels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448" y="19377"/>
            <a:ext cx="12157552" cy="6838623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3"/>
          <p:cNvSpPr txBox="1"/>
          <p:nvPr/>
        </p:nvSpPr>
        <p:spPr>
          <a:xfrm>
            <a:off x="10085300" y="3238627"/>
            <a:ext cx="1250700" cy="348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300">
                <a:latin typeface="Calibri"/>
                <a:ea typeface="Calibri"/>
                <a:cs typeface="Calibri"/>
                <a:sym typeface="Calibri"/>
              </a:rPr>
              <a:t>Déborah</a:t>
            </a:r>
            <a:endParaRPr/>
          </a:p>
        </p:txBody>
      </p:sp>
      <p:sp>
        <p:nvSpPr>
          <p:cNvPr id="98" name="Google Shape;98;p3"/>
          <p:cNvSpPr txBox="1"/>
          <p:nvPr/>
        </p:nvSpPr>
        <p:spPr>
          <a:xfrm>
            <a:off x="6223550" y="5241675"/>
            <a:ext cx="51126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84b87ce5f9_3_27"/>
          <p:cNvSpPr txBox="1"/>
          <p:nvPr>
            <p:ph type="title"/>
          </p:nvPr>
        </p:nvSpPr>
        <p:spPr>
          <a:xfrm>
            <a:off x="0" y="0"/>
            <a:ext cx="12192000" cy="1440900"/>
          </a:xfrm>
          <a:prstGeom prst="rect">
            <a:avLst/>
          </a:prstGeom>
          <a:solidFill>
            <a:srgbClr val="FF9900"/>
          </a:solidFill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5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pour une véritable démocratie participative !</a:t>
            </a:r>
            <a:endParaRPr sz="53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04" name="Google Shape;104;g84b87ce5f9_3_27"/>
          <p:cNvSpPr txBox="1"/>
          <p:nvPr>
            <p:ph type="title"/>
          </p:nvPr>
        </p:nvSpPr>
        <p:spPr>
          <a:xfrm>
            <a:off x="0" y="1440900"/>
            <a:ext cx="12192000" cy="54171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4800">
                <a:latin typeface="Amatic SC"/>
                <a:ea typeface="Amatic SC"/>
                <a:cs typeface="Amatic SC"/>
                <a:sym typeface="Amatic SC"/>
              </a:rPr>
              <a:t>r</a:t>
            </a:r>
            <a:r>
              <a:rPr lang="fr-FR" sz="4800">
                <a:latin typeface="Amatic SC"/>
                <a:ea typeface="Amatic SC"/>
                <a:cs typeface="Amatic SC"/>
                <a:sym typeface="Amatic SC"/>
              </a:rPr>
              <a:t>encontre virtuelle - 7 mai 2020</a:t>
            </a:r>
            <a:endParaRPr b="1" sz="48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2000"/>
              </a:spcBef>
              <a:spcAft>
                <a:spcPts val="0"/>
              </a:spcAft>
              <a:buNone/>
            </a:pPr>
            <a:r>
              <a:rPr b="1" lang="fr-FR" sz="5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le </a:t>
            </a:r>
            <a:r>
              <a:rPr b="1" lang="fr-FR" sz="5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projet d'assemblée citoyenne interfédérale </a:t>
            </a:r>
            <a:endParaRPr b="1" sz="53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600"/>
              </a:spcBef>
              <a:spcAft>
                <a:spcPts val="2500"/>
              </a:spcAft>
              <a:buNone/>
            </a:pPr>
            <a:r>
              <a:rPr b="1" lang="fr-FR" sz="53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du collectif Grands-Parents Pour le Climat</a:t>
            </a:r>
            <a:endParaRPr sz="53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05" name="Google Shape;105;g84b87ce5f9_3_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5400" y="4512475"/>
            <a:ext cx="1841199" cy="184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7716a94267_0_0"/>
          <p:cNvSpPr txBox="1"/>
          <p:nvPr>
            <p:ph idx="1" type="body"/>
          </p:nvPr>
        </p:nvSpPr>
        <p:spPr>
          <a:xfrm>
            <a:off x="2524100" y="1612125"/>
            <a:ext cx="7218000" cy="507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457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   </a:t>
            </a:r>
            <a:r>
              <a:rPr lang="fr-FR" sz="36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</a:t>
            </a:r>
            <a:r>
              <a:rPr lang="fr-FR" sz="36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ACTIVATION / DÉSACTIVATION DE LA CAMéRA :</a:t>
            </a:r>
            <a:endParaRPr sz="36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      </a:t>
            </a:r>
            <a:r>
              <a:rPr b="1"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montrer </a:t>
            </a:r>
            <a:r>
              <a:rPr b="1"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l’objet qui se trouve le plus proche de vous</a:t>
            </a:r>
            <a:endParaRPr b="1" sz="3000">
              <a:solidFill>
                <a:schemeClr val="accent2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r-FR" sz="36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    </a:t>
            </a:r>
            <a:r>
              <a:rPr lang="fr-FR" sz="36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ACTIVATION / DÉSACTIVATION DU MICRO : </a:t>
            </a:r>
            <a:endParaRPr sz="36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activer   -   se dire Bonsoir   -   désactiver</a:t>
            </a:r>
            <a:endParaRPr b="1" sz="3400">
              <a:solidFill>
                <a:schemeClr val="accent2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  </a:t>
            </a:r>
            <a:r>
              <a:rPr lang="fr-FR" sz="36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DANS LE CHAT :</a:t>
            </a:r>
            <a:endParaRPr sz="36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i</a:t>
            </a:r>
            <a:r>
              <a:rPr b="1"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ndiquer le lieu d’où vous nous suivez</a:t>
            </a:r>
            <a:endParaRPr b="1" sz="3400">
              <a:solidFill>
                <a:schemeClr val="accent2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  <p:pic>
        <p:nvPicPr>
          <p:cNvPr id="111" name="Google Shape;111;g7716a94267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9875" y="4993225"/>
            <a:ext cx="738175" cy="73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g7716a94267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24112" y="3270775"/>
            <a:ext cx="797700" cy="79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g7716a94267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39887" y="1448250"/>
            <a:ext cx="897775" cy="89777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g7716a94267_0_0"/>
          <p:cNvSpPr txBox="1"/>
          <p:nvPr>
            <p:ph type="title"/>
          </p:nvPr>
        </p:nvSpPr>
        <p:spPr>
          <a:xfrm>
            <a:off x="0" y="0"/>
            <a:ext cx="12192000" cy="1317300"/>
          </a:xfrm>
          <a:prstGeom prst="rect">
            <a:avLst/>
          </a:prstGeom>
          <a:solidFill>
            <a:srgbClr val="FF9900"/>
          </a:solidFill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test caméra, micro et chat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84b87ce5f9_2_0"/>
          <p:cNvSpPr txBox="1"/>
          <p:nvPr>
            <p:ph type="title"/>
          </p:nvPr>
        </p:nvSpPr>
        <p:spPr>
          <a:xfrm>
            <a:off x="0" y="0"/>
            <a:ext cx="12192000" cy="1323900"/>
          </a:xfrm>
          <a:prstGeom prst="rect">
            <a:avLst/>
          </a:prstGeom>
          <a:solidFill>
            <a:srgbClr val="FF9900"/>
          </a:solidFill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v</a:t>
            </a: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ers une véritable Démocratie Participative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20" name="Google Shape;120;g84b87ce5f9_2_0"/>
          <p:cNvSpPr txBox="1"/>
          <p:nvPr>
            <p:ph idx="1" type="body"/>
          </p:nvPr>
        </p:nvSpPr>
        <p:spPr>
          <a:xfrm>
            <a:off x="347175" y="2462225"/>
            <a:ext cx="5951100" cy="4395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fr-FR" sz="3400">
                <a:latin typeface="Amatic SC"/>
                <a:ea typeface="Amatic SC"/>
                <a:cs typeface="Amatic SC"/>
                <a:sym typeface="Amatic SC"/>
              </a:rPr>
              <a:t>développer </a:t>
            </a:r>
            <a:r>
              <a:rPr b="1" lang="fr-FR" sz="3400">
                <a:latin typeface="Amatic SC"/>
                <a:ea typeface="Amatic SC"/>
                <a:cs typeface="Amatic SC"/>
                <a:sym typeface="Amatic SC"/>
              </a:rPr>
              <a:t>une </a:t>
            </a:r>
            <a:r>
              <a:rPr b="1" lang="fr-FR" sz="3400">
                <a:latin typeface="Amatic SC"/>
                <a:ea typeface="Amatic SC"/>
                <a:cs typeface="Amatic SC"/>
                <a:sym typeface="Amatic SC"/>
              </a:rPr>
              <a:t>culture de la participation, transparence et collaboration :</a:t>
            </a:r>
            <a:endParaRPr b="1" sz="3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matic SC"/>
              <a:buChar char="➢"/>
            </a:pPr>
            <a:r>
              <a:rPr lang="fr-FR" sz="3400">
                <a:latin typeface="Amatic SC"/>
                <a:ea typeface="Amatic SC"/>
                <a:cs typeface="Amatic SC"/>
                <a:sym typeface="Amatic SC"/>
              </a:rPr>
              <a:t>Partager/découvrir des expériences</a:t>
            </a:r>
            <a:endParaRPr sz="3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matic SC"/>
              <a:buChar char="➢"/>
            </a:pPr>
            <a:r>
              <a:rPr lang="fr-FR" sz="3400">
                <a:latin typeface="Amatic SC"/>
                <a:ea typeface="Amatic SC"/>
                <a:cs typeface="Amatic SC"/>
                <a:sym typeface="Amatic SC"/>
              </a:rPr>
              <a:t>Explorer des enjeux de la Demo. part.</a:t>
            </a:r>
            <a:endParaRPr sz="3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matic SC"/>
              <a:buChar char="➢"/>
            </a:pPr>
            <a:r>
              <a:rPr lang="fr-FR" sz="3400">
                <a:latin typeface="Amatic SC"/>
                <a:ea typeface="Amatic SC"/>
                <a:cs typeface="Amatic SC"/>
                <a:sym typeface="Amatic SC"/>
              </a:rPr>
              <a:t>Expérimenter des outils et methodes</a:t>
            </a:r>
            <a:endParaRPr sz="3400"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Amatic SC"/>
              <a:buChar char="➢"/>
            </a:pPr>
            <a:r>
              <a:rPr lang="fr-FR" sz="3400">
                <a:latin typeface="Amatic SC"/>
                <a:ea typeface="Amatic SC"/>
                <a:cs typeface="Amatic SC"/>
                <a:sym typeface="Amatic SC"/>
              </a:rPr>
              <a:t>produire un guide avec des fiches synthèse de nos explorations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g84b87ce5f9_2_0"/>
          <p:cNvSpPr txBox="1"/>
          <p:nvPr/>
        </p:nvSpPr>
        <p:spPr>
          <a:xfrm>
            <a:off x="1571625" y="1631150"/>
            <a:ext cx="3333900" cy="6786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3800">
                <a:latin typeface="Amatic SC"/>
                <a:ea typeface="Amatic SC"/>
                <a:cs typeface="Amatic SC"/>
                <a:sym typeface="Amatic SC"/>
              </a:rPr>
              <a:t>Objectifs généraux</a:t>
            </a:r>
            <a:endParaRPr b="1" sz="38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22" name="Google Shape;122;g84b87ce5f9_2_0"/>
          <p:cNvSpPr txBox="1"/>
          <p:nvPr/>
        </p:nvSpPr>
        <p:spPr>
          <a:xfrm>
            <a:off x="6786575" y="1631150"/>
            <a:ext cx="4024200" cy="6786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3800">
                <a:solidFill>
                  <a:schemeClr val="accent6"/>
                </a:solidFill>
                <a:latin typeface="Amatic SC"/>
                <a:ea typeface="Amatic SC"/>
                <a:cs typeface="Amatic SC"/>
                <a:sym typeface="Amatic SC"/>
              </a:rPr>
              <a:t>Les rencontres virtuelles</a:t>
            </a:r>
            <a:endParaRPr b="1" sz="3800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23" name="Google Shape;123;g84b87ce5f9_2_0"/>
          <p:cNvSpPr txBox="1"/>
          <p:nvPr>
            <p:ph idx="1" type="body"/>
          </p:nvPr>
        </p:nvSpPr>
        <p:spPr>
          <a:xfrm>
            <a:off x="6466450" y="2462225"/>
            <a:ext cx="5782800" cy="871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matic SC"/>
              <a:buChar char="➢"/>
            </a:pPr>
            <a:r>
              <a:rPr lang="fr-FR" sz="3400">
                <a:solidFill>
                  <a:schemeClr val="accent6"/>
                </a:solidFill>
                <a:latin typeface="Amatic SC"/>
                <a:ea typeface="Amatic SC"/>
                <a:cs typeface="Amatic SC"/>
                <a:sym typeface="Amatic SC"/>
              </a:rPr>
              <a:t>partager des expériences </a:t>
            </a:r>
            <a:endParaRPr sz="3400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6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6"/>
              </a:solidFill>
            </a:endParaRPr>
          </a:p>
        </p:txBody>
      </p:sp>
      <p:sp>
        <p:nvSpPr>
          <p:cNvPr id="124" name="Google Shape;124;g84b87ce5f9_2_0"/>
          <p:cNvSpPr txBox="1"/>
          <p:nvPr>
            <p:ph idx="1" type="body"/>
          </p:nvPr>
        </p:nvSpPr>
        <p:spPr>
          <a:xfrm>
            <a:off x="6466450" y="3559925"/>
            <a:ext cx="5420700" cy="2726700"/>
          </a:xfrm>
          <a:prstGeom prst="rect">
            <a:avLst/>
          </a:prstGeom>
          <a:ln cap="flat" cmpd="sng" w="2857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  </a:t>
            </a:r>
            <a:r>
              <a:rPr b="1" lang="fr-FR" sz="3400">
                <a:solidFill>
                  <a:schemeClr val="accent2"/>
                </a:solidFill>
                <a:latin typeface="Amatic SC"/>
                <a:ea typeface="Amatic SC"/>
                <a:cs typeface="Amatic SC"/>
                <a:sym typeface="Amatic SC"/>
              </a:rPr>
              <a:t>Les prochaines rencontres :</a:t>
            </a:r>
            <a:endParaRPr b="1" sz="3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  </a:t>
            </a: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14 mai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à </a:t>
            </a: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20h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: Forum citoyen du Parc Léopold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  19 mai 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à </a:t>
            </a: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20h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: Budgets Participatifs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  </a:t>
            </a: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? mai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à </a:t>
            </a:r>
            <a:r>
              <a:rPr b="1" lang="fr-FR" sz="3100">
                <a:latin typeface="Amatic SC"/>
                <a:ea typeface="Amatic SC"/>
                <a:cs typeface="Amatic SC"/>
                <a:sym typeface="Amatic SC"/>
              </a:rPr>
              <a:t>20h</a:t>
            </a:r>
            <a:r>
              <a:rPr lang="fr-FR" sz="3100">
                <a:latin typeface="Amatic SC"/>
                <a:ea typeface="Amatic SC"/>
                <a:cs typeface="Amatic SC"/>
                <a:sym typeface="Amatic SC"/>
              </a:rPr>
              <a:t> : Plan B Brussel</a:t>
            </a:r>
            <a:endParaRPr sz="3100"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7716a94267_0_5"/>
          <p:cNvSpPr txBox="1"/>
          <p:nvPr>
            <p:ph idx="1" type="body"/>
          </p:nvPr>
        </p:nvSpPr>
        <p:spPr>
          <a:xfrm>
            <a:off x="3624250" y="1825638"/>
            <a:ext cx="7770000" cy="4351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fr-FR" sz="5300">
                <a:latin typeface="Amatic SC"/>
                <a:ea typeface="Amatic SC"/>
                <a:cs typeface="Amatic SC"/>
                <a:sym typeface="Amatic SC"/>
              </a:rPr>
              <a:t>Demande d’</a:t>
            </a:r>
            <a:r>
              <a:rPr lang="fr-FR" sz="5300">
                <a:latin typeface="Amatic SC"/>
                <a:ea typeface="Amatic SC"/>
                <a:cs typeface="Amatic SC"/>
                <a:sym typeface="Amatic SC"/>
              </a:rPr>
              <a:t>Éclaircissement sur la présentation</a:t>
            </a:r>
            <a:r>
              <a:rPr lang="fr-FR" sz="5300">
                <a:latin typeface="Amatic SC"/>
                <a:ea typeface="Amatic SC"/>
                <a:cs typeface="Amatic SC"/>
                <a:sym typeface="Amatic SC"/>
              </a:rPr>
              <a:t>, incompréhensions…</a:t>
            </a:r>
            <a:r>
              <a:rPr lang="fr-FR" sz="5300">
                <a:latin typeface="Amatic SC"/>
                <a:ea typeface="Amatic SC"/>
                <a:cs typeface="Amatic SC"/>
                <a:sym typeface="Amatic SC"/>
              </a:rPr>
              <a:t>        </a:t>
            </a:r>
            <a:r>
              <a:rPr lang="fr-FR" sz="5300">
                <a:latin typeface="Amatic SC"/>
                <a:ea typeface="Amatic SC"/>
                <a:cs typeface="Amatic SC"/>
                <a:sym typeface="Amatic SC"/>
              </a:rPr>
              <a:t>c’est le moment ! </a:t>
            </a:r>
            <a:endParaRPr sz="53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30" name="Google Shape;130;g7716a94267_0_5"/>
          <p:cNvSpPr txBox="1"/>
          <p:nvPr>
            <p:ph type="title"/>
          </p:nvPr>
        </p:nvSpPr>
        <p:spPr>
          <a:xfrm>
            <a:off x="0" y="0"/>
            <a:ext cx="12192000" cy="1323900"/>
          </a:xfrm>
          <a:prstGeom prst="rect">
            <a:avLst/>
          </a:prstGeom>
          <a:solidFill>
            <a:srgbClr val="FF9900"/>
          </a:solidFill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questions de clarification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31" name="Google Shape;131;g7716a94267_0_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7325" y="3072550"/>
            <a:ext cx="1857376" cy="1857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7716a94267_0_12"/>
          <p:cNvSpPr txBox="1"/>
          <p:nvPr>
            <p:ph idx="1" type="body"/>
          </p:nvPr>
        </p:nvSpPr>
        <p:spPr>
          <a:xfrm>
            <a:off x="2529000" y="1039825"/>
            <a:ext cx="9270000" cy="331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43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5100">
                <a:solidFill>
                  <a:schemeClr val="accent5"/>
                </a:solidFill>
                <a:latin typeface="Amatic SC"/>
                <a:ea typeface="Amatic SC"/>
                <a:cs typeface="Amatic SC"/>
                <a:sym typeface="Amatic SC"/>
              </a:rPr>
              <a:t>s</a:t>
            </a:r>
            <a:r>
              <a:rPr b="1" lang="fr-FR" sz="5100">
                <a:solidFill>
                  <a:schemeClr val="accent5"/>
                </a:solidFill>
                <a:latin typeface="Amatic SC"/>
                <a:ea typeface="Amatic SC"/>
                <a:cs typeface="Amatic SC"/>
                <a:sym typeface="Amatic SC"/>
              </a:rPr>
              <a:t>ur/en quoi cette </a:t>
            </a:r>
            <a:r>
              <a:rPr b="1" lang="fr-FR" sz="5100">
                <a:solidFill>
                  <a:schemeClr val="accent5"/>
                </a:solidFill>
                <a:latin typeface="Amatic SC"/>
                <a:ea typeface="Amatic SC"/>
                <a:cs typeface="Amatic SC"/>
                <a:sym typeface="Amatic SC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expérience</a:t>
            </a:r>
            <a:r>
              <a:rPr b="1" lang="fr-FR" sz="5100">
                <a:solidFill>
                  <a:schemeClr val="accent5"/>
                </a:solidFill>
                <a:latin typeface="Amatic SC"/>
                <a:ea typeface="Amatic SC"/>
                <a:cs typeface="Amatic SC"/>
                <a:sym typeface="Amatic SC"/>
              </a:rPr>
              <a:t> me pose question ?</a:t>
            </a:r>
            <a:endParaRPr b="1" sz="5100">
              <a:solidFill>
                <a:schemeClr val="accent5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4200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(en lien avec les défis pour aller vers une véritable Démocratie Participative)</a:t>
            </a:r>
            <a:endParaRPr sz="4200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37" name="Google Shape;137;g7716a94267_0_12"/>
          <p:cNvSpPr txBox="1"/>
          <p:nvPr>
            <p:ph type="title"/>
          </p:nvPr>
        </p:nvSpPr>
        <p:spPr>
          <a:xfrm>
            <a:off x="0" y="0"/>
            <a:ext cx="12192000" cy="1300200"/>
          </a:xfrm>
          <a:prstGeom prst="rect">
            <a:avLst/>
          </a:prstGeom>
          <a:solidFill>
            <a:srgbClr val="FF9900"/>
          </a:solidFill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5300">
                <a:latin typeface="Amatic SC"/>
                <a:ea typeface="Amatic SC"/>
                <a:cs typeface="Amatic SC"/>
                <a:sym typeface="Amatic SC"/>
              </a:rPr>
              <a:t>échange en sous-groupes</a:t>
            </a:r>
            <a:endParaRPr b="1" sz="530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38" name="Google Shape;138;g7716a94267_0_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5275" y="2095500"/>
            <a:ext cx="1843200" cy="184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g7716a94267_0_12"/>
          <p:cNvSpPr txBox="1"/>
          <p:nvPr>
            <p:ph idx="1" type="body"/>
          </p:nvPr>
        </p:nvSpPr>
        <p:spPr>
          <a:xfrm>
            <a:off x="1540925" y="4595900"/>
            <a:ext cx="10109400" cy="1738200"/>
          </a:xfrm>
          <a:prstGeom prst="rect">
            <a:avLst/>
          </a:prstGeom>
          <a:ln cap="flat" cmpd="sng" w="28575">
            <a:solidFill>
              <a:srgbClr val="00000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matic SC"/>
              <a:buChar char="➢"/>
            </a:pPr>
            <a:r>
              <a:rPr lang="fr-FR" sz="3200">
                <a:solidFill>
                  <a:schemeClr val="accent6"/>
                </a:solidFill>
                <a:latin typeface="Amatic SC"/>
                <a:ea typeface="Amatic SC"/>
                <a:cs typeface="Amatic SC"/>
                <a:sym typeface="Amatic SC"/>
              </a:rPr>
              <a:t>échange en groupes de 4-5 personnes</a:t>
            </a:r>
            <a:endParaRPr sz="3200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matic SC"/>
              <a:buChar char="➢"/>
            </a:pPr>
            <a:r>
              <a:rPr lang="fr-FR" sz="3200">
                <a:solidFill>
                  <a:schemeClr val="accent6"/>
                </a:solidFill>
                <a:latin typeface="Amatic SC"/>
                <a:ea typeface="Amatic SC"/>
                <a:cs typeface="Amatic SC"/>
                <a:sym typeface="Amatic SC"/>
              </a:rPr>
              <a:t>veiller à ce que chacun·e s’exprime</a:t>
            </a:r>
            <a:endParaRPr sz="3200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Amatic SC"/>
              <a:buChar char="➢"/>
            </a:pPr>
            <a:r>
              <a:rPr lang="fr-FR" sz="3200">
                <a:solidFill>
                  <a:schemeClr val="accent6"/>
                </a:solidFill>
                <a:latin typeface="Amatic SC"/>
                <a:ea typeface="Amatic SC"/>
                <a:cs typeface="Amatic SC"/>
                <a:sym typeface="Amatic SC"/>
              </a:rPr>
              <a:t>désigner quelqu’un·e pour prendre des notes et rapporter un élément en plénière </a:t>
            </a:r>
            <a:endParaRPr sz="3200">
              <a:solidFill>
                <a:schemeClr val="accent6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84bab40fce_1_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84bab40fce_1_0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2020-05-04T13:31:25Z</dcterms:created>
  <dc:creator>Fanny THIRIFAYS</dc:creator>
</cp:coreProperties>
</file>