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9"/>
  </p:notesMasterIdLst>
  <p:sldIdLst>
    <p:sldId id="256" r:id="rId2"/>
    <p:sldId id="326" r:id="rId3"/>
    <p:sldId id="312" r:id="rId4"/>
    <p:sldId id="257" r:id="rId5"/>
    <p:sldId id="282" r:id="rId6"/>
    <p:sldId id="316" r:id="rId7"/>
    <p:sldId id="283" r:id="rId8"/>
    <p:sldId id="317" r:id="rId9"/>
    <p:sldId id="284" r:id="rId10"/>
    <p:sldId id="286" r:id="rId11"/>
    <p:sldId id="267" r:id="rId12"/>
    <p:sldId id="319" r:id="rId13"/>
    <p:sldId id="291" r:id="rId14"/>
    <p:sldId id="268" r:id="rId15"/>
    <p:sldId id="318" r:id="rId16"/>
    <p:sldId id="272" r:id="rId17"/>
    <p:sldId id="269" r:id="rId18"/>
    <p:sldId id="281" r:id="rId19"/>
    <p:sldId id="276" r:id="rId20"/>
    <p:sldId id="314" r:id="rId21"/>
    <p:sldId id="258" r:id="rId22"/>
    <p:sldId id="273" r:id="rId23"/>
    <p:sldId id="261" r:id="rId24"/>
    <p:sldId id="275" r:id="rId25"/>
    <p:sldId id="266" r:id="rId26"/>
    <p:sldId id="270" r:id="rId27"/>
    <p:sldId id="259" r:id="rId28"/>
    <p:sldId id="290" r:id="rId29"/>
    <p:sldId id="289" r:id="rId30"/>
    <p:sldId id="292" r:id="rId31"/>
    <p:sldId id="293" r:id="rId32"/>
    <p:sldId id="329" r:id="rId33"/>
    <p:sldId id="331" r:id="rId34"/>
    <p:sldId id="332" r:id="rId35"/>
    <p:sldId id="311" r:id="rId36"/>
    <p:sldId id="307" r:id="rId37"/>
    <p:sldId id="306" r:id="rId38"/>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19931DAB-A709-482F-9CD1-EABEBC365235}">
          <p14:sldIdLst>
            <p14:sldId id="256"/>
            <p14:sldId id="326"/>
            <p14:sldId id="312"/>
            <p14:sldId id="257"/>
            <p14:sldId id="282"/>
            <p14:sldId id="316"/>
            <p14:sldId id="283"/>
            <p14:sldId id="317"/>
            <p14:sldId id="284"/>
            <p14:sldId id="286"/>
            <p14:sldId id="267"/>
            <p14:sldId id="319"/>
            <p14:sldId id="291"/>
            <p14:sldId id="268"/>
            <p14:sldId id="318"/>
            <p14:sldId id="272"/>
            <p14:sldId id="269"/>
            <p14:sldId id="281"/>
            <p14:sldId id="276"/>
            <p14:sldId id="314"/>
            <p14:sldId id="258"/>
            <p14:sldId id="273"/>
            <p14:sldId id="261"/>
            <p14:sldId id="275"/>
            <p14:sldId id="266"/>
            <p14:sldId id="270"/>
            <p14:sldId id="259"/>
            <p14:sldId id="290"/>
            <p14:sldId id="289"/>
            <p14:sldId id="292"/>
            <p14:sldId id="293"/>
            <p14:sldId id="329"/>
            <p14:sldId id="331"/>
            <p14:sldId id="332"/>
            <p14:sldId id="311"/>
            <p14:sldId id="307"/>
            <p14:sldId id="306"/>
          </p14:sldIdLst>
        </p14:section>
        <p14:section name="Untitled Section" id="{FB812B27-3DC5-4ACE-93FD-831915667BFB}">
          <p14:sldIdLst/>
        </p14:section>
      </p14:sectionLst>
    </p:ext>
    <p:ext uri="{EFAFB233-063F-42B5-8137-9DF3F51BA10A}">
      <p15:sldGuideLst xmlns:p15="http://schemas.microsoft.com/office/powerpoint/2012/main">
        <p15:guide id="1" orient="horz" pos="2160" userDrawn="1">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0992" autoAdjust="0"/>
    <p:restoredTop sz="68892" autoAdjust="0"/>
  </p:normalViewPr>
  <p:slideViewPr>
    <p:cSldViewPr snapToGrid="0">
      <p:cViewPr varScale="1">
        <p:scale>
          <a:sx n="76" d="100"/>
          <a:sy n="76" d="100"/>
        </p:scale>
        <p:origin x="688" y="200"/>
      </p:cViewPr>
      <p:guideLst>
        <p:guide orient="horz" pos="2160"/>
        <p:guide pos="3840"/>
      </p:guideLst>
    </p:cSldViewPr>
  </p:slideViewPr>
  <p:outlineViewPr>
    <p:cViewPr>
      <p:scale>
        <a:sx n="33" d="100"/>
        <a:sy n="33" d="100"/>
      </p:scale>
      <p:origin x="0" y="-6144"/>
    </p:cViewPr>
  </p:outlineViewPr>
  <p:notesTextViewPr>
    <p:cViewPr>
      <p:scale>
        <a:sx n="1" d="1"/>
        <a:sy n="1" d="1"/>
      </p:scale>
      <p:origin x="0" y="0"/>
    </p:cViewPr>
  </p:notesTextViewPr>
  <p:sorterViewPr>
    <p:cViewPr>
      <p:scale>
        <a:sx n="60" d="100"/>
        <a:sy n="6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BE"/>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837E3B0-29BB-4AE0-9E8F-2B70C35918A0}" type="datetimeFigureOut">
              <a:rPr lang="fr-BE" smtClean="0"/>
              <a:pPr/>
              <a:t>7/05/20</a:t>
            </a:fld>
            <a:endParaRPr lang="fr-BE"/>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BE"/>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r-BE"/>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BE"/>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7F720F4-2D70-4A03-B040-D0144C303624}" type="slidenum">
              <a:rPr lang="fr-BE" smtClean="0"/>
              <a:pPr/>
              <a:t>‹N°›</a:t>
            </a:fld>
            <a:endParaRPr lang="fr-BE"/>
          </a:p>
        </p:txBody>
      </p:sp>
    </p:spTree>
    <p:extLst>
      <p:ext uri="{BB962C8B-B14F-4D97-AF65-F5344CB8AC3E}">
        <p14:creationId xmlns:p14="http://schemas.microsoft.com/office/powerpoint/2010/main" val="106729944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BE" sz="1200" kern="1200" dirty="0">
                <a:solidFill>
                  <a:schemeClr val="tx1"/>
                </a:solidFill>
                <a:effectLst/>
                <a:latin typeface="+mn-lt"/>
                <a:ea typeface="+mn-ea"/>
                <a:cs typeface="+mn-cs"/>
              </a:rPr>
              <a:t>Ceci résume le travail de plusieurs mois réalisé avec l'aide de quelques membres du corps académique et de nombreux acteurs </a:t>
            </a:r>
            <a:r>
              <a:rPr lang="fr-BE" sz="1200" i="0" kern="1200" dirty="0">
                <a:solidFill>
                  <a:schemeClr val="tx1"/>
                </a:solidFill>
                <a:effectLst/>
                <a:latin typeface="+mn-lt"/>
                <a:ea typeface="+mn-ea"/>
                <a:cs typeface="+mn-cs"/>
              </a:rPr>
              <a:t>de la vie économique, associative et politique.</a:t>
            </a:r>
            <a:endParaRPr lang="fr-BE" sz="1200" kern="1200" dirty="0">
              <a:solidFill>
                <a:schemeClr val="tx1"/>
              </a:solidFill>
              <a:effectLst/>
              <a:latin typeface="+mn-lt"/>
              <a:ea typeface="+mn-ea"/>
              <a:cs typeface="+mn-cs"/>
            </a:endParaRPr>
          </a:p>
          <a:p>
            <a:r>
              <a:rPr lang="fr-BE" sz="1200" i="1" kern="1200" dirty="0">
                <a:solidFill>
                  <a:schemeClr val="tx1"/>
                </a:solidFill>
                <a:effectLst/>
                <a:latin typeface="+mn-lt"/>
                <a:ea typeface="+mn-ea"/>
                <a:cs typeface="+mn-cs"/>
              </a:rPr>
              <a:t> </a:t>
            </a:r>
            <a:endParaRPr lang="fr-BE" sz="1200" kern="1200" dirty="0">
              <a:solidFill>
                <a:schemeClr val="tx1"/>
              </a:solidFill>
              <a:effectLst/>
              <a:latin typeface="+mn-lt"/>
              <a:ea typeface="+mn-ea"/>
              <a:cs typeface="+mn-cs"/>
            </a:endParaRPr>
          </a:p>
          <a:p>
            <a:r>
              <a:rPr lang="fr-BE" sz="1200" i="1" kern="1200" dirty="0">
                <a:solidFill>
                  <a:schemeClr val="tx1"/>
                </a:solidFill>
                <a:effectLst/>
                <a:latin typeface="+mn-lt"/>
                <a:ea typeface="+mn-ea"/>
                <a:cs typeface="+mn-cs"/>
              </a:rPr>
              <a:t>Il ne s’agit pas d’un projet figé, mais bien d’un ensemble de propositions suffisamment étayées propres à lancer le débat. </a:t>
            </a:r>
          </a:p>
          <a:p>
            <a:endParaRPr lang="fr-BE" sz="1200" i="1" kern="1200" dirty="0">
              <a:solidFill>
                <a:schemeClr val="tx1"/>
              </a:solidFill>
              <a:effectLst/>
              <a:latin typeface="+mn-lt"/>
              <a:ea typeface="+mn-ea"/>
              <a:cs typeface="+mn-cs"/>
            </a:endParaRPr>
          </a:p>
          <a:p>
            <a:r>
              <a:rPr lang="fr-BE" sz="1200" i="1" kern="1200" dirty="0">
                <a:solidFill>
                  <a:schemeClr val="tx1"/>
                </a:solidFill>
                <a:effectLst/>
                <a:latin typeface="+mn-lt"/>
                <a:ea typeface="+mn-ea"/>
                <a:cs typeface="+mn-cs"/>
              </a:rPr>
              <a:t>Unanimité ? Non…</a:t>
            </a:r>
          </a:p>
          <a:p>
            <a:endParaRPr lang="fr-BE" sz="1200" i="1" kern="1200" dirty="0">
              <a:solidFill>
                <a:schemeClr val="tx1"/>
              </a:solidFill>
              <a:effectLst/>
              <a:latin typeface="+mn-lt"/>
              <a:ea typeface="+mn-ea"/>
              <a:cs typeface="+mn-cs"/>
            </a:endParaRPr>
          </a:p>
          <a:p>
            <a:r>
              <a:rPr lang="fr-BE" sz="1200" i="1" kern="1200" dirty="0">
                <a:solidFill>
                  <a:schemeClr val="tx1"/>
                </a:solidFill>
                <a:effectLst/>
                <a:latin typeface="+mn-lt"/>
                <a:ea typeface="+mn-ea"/>
                <a:cs typeface="+mn-cs"/>
              </a:rPr>
              <a:t>FBP: des conseils d’avis…</a:t>
            </a:r>
          </a:p>
          <a:p>
            <a:endParaRPr lang="fr-BE" sz="1200" i="1" kern="1200" dirty="0">
              <a:solidFill>
                <a:schemeClr val="tx1"/>
              </a:solidFill>
              <a:effectLst/>
              <a:latin typeface="+mn-lt"/>
              <a:ea typeface="+mn-ea"/>
              <a:cs typeface="+mn-cs"/>
            </a:endParaRPr>
          </a:p>
          <a:p>
            <a:pPr lvl="0"/>
            <a:r>
              <a:rPr lang="fr-BE" sz="1200" u="sng" kern="1200" dirty="0">
                <a:solidFill>
                  <a:schemeClr val="tx1"/>
                </a:solidFill>
                <a:effectLst/>
                <a:latin typeface="+mn-lt"/>
                <a:ea typeface="+mn-ea"/>
                <a:cs typeface="+mn-cs"/>
              </a:rPr>
              <a:t>Votre projet: Trop idéaliste, trop « bobo ». </a:t>
            </a:r>
            <a:endParaRPr lang="fr-BE" sz="1200" kern="1200" dirty="0">
              <a:solidFill>
                <a:schemeClr val="tx1"/>
              </a:solidFill>
              <a:effectLst/>
              <a:latin typeface="+mn-lt"/>
              <a:ea typeface="+mn-ea"/>
              <a:cs typeface="+mn-cs"/>
            </a:endParaRPr>
          </a:p>
          <a:p>
            <a:pPr lvl="0"/>
            <a:r>
              <a:rPr lang="fr-BE" sz="1200" u="sng" kern="1200" dirty="0">
                <a:solidFill>
                  <a:schemeClr val="tx1"/>
                </a:solidFill>
                <a:effectLst/>
                <a:latin typeface="+mn-lt"/>
                <a:ea typeface="+mn-ea"/>
                <a:cs typeface="+mn-cs"/>
              </a:rPr>
              <a:t>Et en même temps : trop gentil, trop bisounours, pas assez radical</a:t>
            </a:r>
            <a:r>
              <a:rPr lang="fr-BE" sz="1200" kern="1200" dirty="0">
                <a:solidFill>
                  <a:schemeClr val="tx1"/>
                </a:solidFill>
                <a:effectLst/>
                <a:latin typeface="+mn-lt"/>
                <a:ea typeface="+mn-ea"/>
                <a:cs typeface="+mn-cs"/>
              </a:rPr>
              <a:t> face à l’urgence environnementale ! On est tellement mal barré… </a:t>
            </a:r>
          </a:p>
          <a:p>
            <a:pPr lvl="0"/>
            <a:r>
              <a:rPr lang="fr-BE" sz="1200" u="sng" kern="1200" dirty="0">
                <a:solidFill>
                  <a:schemeClr val="tx1"/>
                </a:solidFill>
                <a:effectLst/>
                <a:latin typeface="+mn-lt"/>
                <a:ea typeface="+mn-ea"/>
                <a:cs typeface="+mn-cs"/>
              </a:rPr>
              <a:t>Ce devrait être un aiguillon pour secouer la société…</a:t>
            </a:r>
            <a:r>
              <a:rPr lang="fr-BE" sz="1200" kern="1200" dirty="0">
                <a:solidFill>
                  <a:schemeClr val="tx1"/>
                </a:solidFill>
                <a:effectLst/>
                <a:latin typeface="+mn-lt"/>
                <a:ea typeface="+mn-ea"/>
                <a:cs typeface="+mn-cs"/>
              </a:rPr>
              <a:t> </a:t>
            </a:r>
          </a:p>
          <a:p>
            <a:pPr lvl="0"/>
            <a:r>
              <a:rPr lang="fr-BE" sz="1200" u="sng" kern="1200" dirty="0">
                <a:solidFill>
                  <a:schemeClr val="tx1"/>
                </a:solidFill>
                <a:effectLst/>
                <a:latin typeface="+mn-lt"/>
                <a:ea typeface="+mn-ea"/>
                <a:cs typeface="+mn-cs"/>
              </a:rPr>
              <a:t>Il devrait, pour réussir, bénéficier d’une grande autorité morale.  Et savoir « prendre de la hauteur</a:t>
            </a:r>
            <a:r>
              <a:rPr lang="fr-BE" sz="1200" kern="1200" dirty="0">
                <a:solidFill>
                  <a:schemeClr val="tx1"/>
                </a:solidFill>
                <a:effectLst/>
                <a:latin typeface="+mn-lt"/>
                <a:ea typeface="+mn-ea"/>
                <a:cs typeface="+mn-cs"/>
              </a:rPr>
              <a:t> », comme c’est, historiquement, en principe le rôle du Sénat.</a:t>
            </a:r>
          </a:p>
          <a:p>
            <a:endParaRPr lang="fr-BE" sz="1200" kern="1200" dirty="0">
              <a:solidFill>
                <a:schemeClr val="tx1"/>
              </a:solidFill>
              <a:effectLst/>
              <a:latin typeface="+mn-lt"/>
              <a:ea typeface="+mn-ea"/>
              <a:cs typeface="+mn-cs"/>
            </a:endParaRPr>
          </a:p>
          <a:p>
            <a:endParaRPr lang="fr-BE" dirty="0"/>
          </a:p>
        </p:txBody>
      </p:sp>
      <p:sp>
        <p:nvSpPr>
          <p:cNvPr id="4" name="Slide Number Placeholder 3"/>
          <p:cNvSpPr>
            <a:spLocks noGrp="1"/>
          </p:cNvSpPr>
          <p:nvPr>
            <p:ph type="sldNum" sz="quarter" idx="5"/>
          </p:nvPr>
        </p:nvSpPr>
        <p:spPr/>
        <p:txBody>
          <a:bodyPr/>
          <a:lstStyle/>
          <a:p>
            <a:fld id="{C7F720F4-2D70-4A03-B040-D0144C303624}" type="slidenum">
              <a:rPr lang="fr-BE" smtClean="0"/>
              <a:pPr/>
              <a:t>1</a:t>
            </a:fld>
            <a:endParaRPr lang="fr-BE"/>
          </a:p>
        </p:txBody>
      </p:sp>
    </p:spTree>
    <p:extLst>
      <p:ext uri="{BB962C8B-B14F-4D97-AF65-F5344CB8AC3E}">
        <p14:creationId xmlns:p14="http://schemas.microsoft.com/office/powerpoint/2010/main" val="93585499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BE" sz="1200" kern="1200" dirty="0">
                <a:solidFill>
                  <a:schemeClr val="tx1"/>
                </a:solidFill>
                <a:effectLst/>
                <a:latin typeface="+mn-lt"/>
                <a:ea typeface="+mn-ea"/>
                <a:cs typeface="+mn-cs"/>
              </a:rPr>
              <a:t>Tout cela pousse à l’inertie et donc à maintenir le ‘business as </a:t>
            </a:r>
            <a:r>
              <a:rPr lang="fr-BE" sz="1200" kern="1200" dirty="0" err="1">
                <a:solidFill>
                  <a:schemeClr val="tx1"/>
                </a:solidFill>
                <a:effectLst/>
                <a:latin typeface="+mn-lt"/>
                <a:ea typeface="+mn-ea"/>
                <a:cs typeface="+mn-cs"/>
              </a:rPr>
              <a:t>usual</a:t>
            </a:r>
            <a:r>
              <a:rPr lang="fr-BE" sz="1200" kern="1200" dirty="0">
                <a:solidFill>
                  <a:schemeClr val="tx1"/>
                </a:solidFill>
                <a:effectLst/>
                <a:latin typeface="+mn-lt"/>
                <a:ea typeface="+mn-ea"/>
                <a:cs typeface="+mn-cs"/>
              </a:rPr>
              <a:t>’, qui transgresse les limites de la planète et nous conduit selon certains vers l’effondrement. </a:t>
            </a:r>
          </a:p>
          <a:p>
            <a:r>
              <a:rPr lang="fr-BE" sz="1200" kern="1200" dirty="0">
                <a:solidFill>
                  <a:schemeClr val="tx1"/>
                </a:solidFill>
                <a:effectLst/>
                <a:latin typeface="+mn-lt"/>
                <a:ea typeface="+mn-ea"/>
                <a:cs typeface="+mn-cs"/>
              </a:rPr>
              <a:t>Il est grand temps de passer à la transition juste et bas carbone.  </a:t>
            </a:r>
          </a:p>
          <a:p>
            <a:endParaRPr lang="fr-BE" sz="1200" kern="1200" dirty="0">
              <a:solidFill>
                <a:schemeClr val="tx1"/>
              </a:solidFill>
              <a:effectLst/>
              <a:latin typeface="+mn-lt"/>
              <a:ea typeface="+mn-ea"/>
              <a:cs typeface="+mn-cs"/>
            </a:endParaRPr>
          </a:p>
          <a:p>
            <a:r>
              <a:rPr lang="fr-BE" sz="1200" b="1" kern="1200" dirty="0">
                <a:solidFill>
                  <a:schemeClr val="tx1"/>
                </a:solidFill>
                <a:effectLst/>
                <a:latin typeface="+mn-lt"/>
                <a:ea typeface="+mn-ea"/>
                <a:cs typeface="+mn-cs"/>
              </a:rPr>
              <a:t>Comment gérer cela collectivement ?!</a:t>
            </a:r>
            <a:endParaRPr lang="fr-BE" sz="1200" kern="1200" dirty="0">
              <a:solidFill>
                <a:schemeClr val="tx1"/>
              </a:solidFill>
              <a:effectLst/>
              <a:latin typeface="+mn-lt"/>
              <a:ea typeface="+mn-ea"/>
              <a:cs typeface="+mn-cs"/>
            </a:endParaRPr>
          </a:p>
          <a:p>
            <a:endParaRPr lang="fr-BE" dirty="0"/>
          </a:p>
        </p:txBody>
      </p:sp>
      <p:sp>
        <p:nvSpPr>
          <p:cNvPr id="4" name="Slide Number Placeholder 3"/>
          <p:cNvSpPr>
            <a:spLocks noGrp="1"/>
          </p:cNvSpPr>
          <p:nvPr>
            <p:ph type="sldNum" sz="quarter" idx="5"/>
          </p:nvPr>
        </p:nvSpPr>
        <p:spPr/>
        <p:txBody>
          <a:bodyPr/>
          <a:lstStyle/>
          <a:p>
            <a:fld id="{C7F720F4-2D70-4A03-B040-D0144C303624}" type="slidenum">
              <a:rPr lang="fr-BE" smtClean="0"/>
              <a:pPr/>
              <a:t>10</a:t>
            </a:fld>
            <a:endParaRPr lang="fr-BE"/>
          </a:p>
        </p:txBody>
      </p:sp>
    </p:spTree>
    <p:extLst>
      <p:ext uri="{BB962C8B-B14F-4D97-AF65-F5344CB8AC3E}">
        <p14:creationId xmlns:p14="http://schemas.microsoft.com/office/powerpoint/2010/main" val="287508120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dirty="0"/>
          </a:p>
        </p:txBody>
      </p:sp>
      <p:sp>
        <p:nvSpPr>
          <p:cNvPr id="4" name="Slide Number Placeholder 3"/>
          <p:cNvSpPr>
            <a:spLocks noGrp="1"/>
          </p:cNvSpPr>
          <p:nvPr>
            <p:ph type="sldNum" sz="quarter" idx="5"/>
          </p:nvPr>
        </p:nvSpPr>
        <p:spPr/>
        <p:txBody>
          <a:bodyPr/>
          <a:lstStyle/>
          <a:p>
            <a:fld id="{C7F720F4-2D70-4A03-B040-D0144C303624}" type="slidenum">
              <a:rPr lang="fr-BE" smtClean="0"/>
              <a:pPr/>
              <a:t>11</a:t>
            </a:fld>
            <a:endParaRPr lang="fr-BE"/>
          </a:p>
        </p:txBody>
      </p:sp>
    </p:spTree>
    <p:extLst>
      <p:ext uri="{BB962C8B-B14F-4D97-AF65-F5344CB8AC3E}">
        <p14:creationId xmlns:p14="http://schemas.microsoft.com/office/powerpoint/2010/main" val="381479698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a:p>
        </p:txBody>
      </p:sp>
      <p:sp>
        <p:nvSpPr>
          <p:cNvPr id="4" name="Slide Number Placeholder 3"/>
          <p:cNvSpPr>
            <a:spLocks noGrp="1"/>
          </p:cNvSpPr>
          <p:nvPr>
            <p:ph type="sldNum" sz="quarter" idx="5"/>
          </p:nvPr>
        </p:nvSpPr>
        <p:spPr/>
        <p:txBody>
          <a:bodyPr/>
          <a:lstStyle/>
          <a:p>
            <a:fld id="{C7F720F4-2D70-4A03-B040-D0144C303624}" type="slidenum">
              <a:rPr lang="fr-BE" smtClean="0"/>
              <a:pPr/>
              <a:t>12</a:t>
            </a:fld>
            <a:endParaRPr lang="fr-BE"/>
          </a:p>
        </p:txBody>
      </p:sp>
    </p:spTree>
    <p:extLst>
      <p:ext uri="{BB962C8B-B14F-4D97-AF65-F5344CB8AC3E}">
        <p14:creationId xmlns:p14="http://schemas.microsoft.com/office/powerpoint/2010/main" val="199988113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BE" dirty="0"/>
              <a:t>Rapports publiés tous les 2 ou 3 ans</a:t>
            </a:r>
          </a:p>
        </p:txBody>
      </p:sp>
      <p:sp>
        <p:nvSpPr>
          <p:cNvPr id="4" name="Slide Number Placeholder 3"/>
          <p:cNvSpPr>
            <a:spLocks noGrp="1"/>
          </p:cNvSpPr>
          <p:nvPr>
            <p:ph type="sldNum" sz="quarter" idx="5"/>
          </p:nvPr>
        </p:nvSpPr>
        <p:spPr/>
        <p:txBody>
          <a:bodyPr/>
          <a:lstStyle/>
          <a:p>
            <a:fld id="{C7F720F4-2D70-4A03-B040-D0144C303624}" type="slidenum">
              <a:rPr lang="fr-BE" smtClean="0"/>
              <a:pPr/>
              <a:t>13</a:t>
            </a:fld>
            <a:endParaRPr lang="fr-BE"/>
          </a:p>
        </p:txBody>
      </p:sp>
    </p:spTree>
    <p:extLst>
      <p:ext uri="{BB962C8B-B14F-4D97-AF65-F5344CB8AC3E}">
        <p14:creationId xmlns:p14="http://schemas.microsoft.com/office/powerpoint/2010/main" val="112184758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a:p>
        </p:txBody>
      </p:sp>
      <p:sp>
        <p:nvSpPr>
          <p:cNvPr id="4" name="Slide Number Placeholder 3"/>
          <p:cNvSpPr>
            <a:spLocks noGrp="1"/>
          </p:cNvSpPr>
          <p:nvPr>
            <p:ph type="sldNum" sz="quarter" idx="5"/>
          </p:nvPr>
        </p:nvSpPr>
        <p:spPr/>
        <p:txBody>
          <a:bodyPr/>
          <a:lstStyle/>
          <a:p>
            <a:fld id="{C7F720F4-2D70-4A03-B040-D0144C303624}" type="slidenum">
              <a:rPr lang="fr-BE" smtClean="0"/>
              <a:pPr/>
              <a:t>14</a:t>
            </a:fld>
            <a:endParaRPr lang="fr-BE"/>
          </a:p>
        </p:txBody>
      </p:sp>
    </p:spTree>
    <p:extLst>
      <p:ext uri="{BB962C8B-B14F-4D97-AF65-F5344CB8AC3E}">
        <p14:creationId xmlns:p14="http://schemas.microsoft.com/office/powerpoint/2010/main" val="310451910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a:p>
        </p:txBody>
      </p:sp>
      <p:sp>
        <p:nvSpPr>
          <p:cNvPr id="4" name="Slide Number Placeholder 3"/>
          <p:cNvSpPr>
            <a:spLocks noGrp="1"/>
          </p:cNvSpPr>
          <p:nvPr>
            <p:ph type="sldNum" sz="quarter" idx="5"/>
          </p:nvPr>
        </p:nvSpPr>
        <p:spPr/>
        <p:txBody>
          <a:bodyPr/>
          <a:lstStyle/>
          <a:p>
            <a:fld id="{C7F720F4-2D70-4A03-B040-D0144C303624}" type="slidenum">
              <a:rPr lang="fr-BE" smtClean="0"/>
              <a:pPr/>
              <a:t>15</a:t>
            </a:fld>
            <a:endParaRPr lang="fr-BE"/>
          </a:p>
        </p:txBody>
      </p:sp>
    </p:spTree>
    <p:extLst>
      <p:ext uri="{BB962C8B-B14F-4D97-AF65-F5344CB8AC3E}">
        <p14:creationId xmlns:p14="http://schemas.microsoft.com/office/powerpoint/2010/main" val="286367985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BE" b="1" dirty="0"/>
              <a:t>Le 2/12… 100 000 personnes à Bruxelles…</a:t>
            </a:r>
          </a:p>
        </p:txBody>
      </p:sp>
      <p:sp>
        <p:nvSpPr>
          <p:cNvPr id="4" name="Slide Number Placeholder 3"/>
          <p:cNvSpPr>
            <a:spLocks noGrp="1"/>
          </p:cNvSpPr>
          <p:nvPr>
            <p:ph type="sldNum" sz="quarter" idx="5"/>
          </p:nvPr>
        </p:nvSpPr>
        <p:spPr/>
        <p:txBody>
          <a:bodyPr/>
          <a:lstStyle/>
          <a:p>
            <a:fld id="{C7F720F4-2D70-4A03-B040-D0144C303624}" type="slidenum">
              <a:rPr lang="fr-BE" smtClean="0"/>
              <a:pPr/>
              <a:t>16</a:t>
            </a:fld>
            <a:endParaRPr lang="fr-BE"/>
          </a:p>
        </p:txBody>
      </p:sp>
    </p:spTree>
    <p:extLst>
      <p:ext uri="{BB962C8B-B14F-4D97-AF65-F5344CB8AC3E}">
        <p14:creationId xmlns:p14="http://schemas.microsoft.com/office/powerpoint/2010/main" val="186422108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BE" dirty="0"/>
              <a:t>Avant les élections</a:t>
            </a:r>
          </a:p>
        </p:txBody>
      </p:sp>
      <p:sp>
        <p:nvSpPr>
          <p:cNvPr id="4" name="Slide Number Placeholder 3"/>
          <p:cNvSpPr>
            <a:spLocks noGrp="1"/>
          </p:cNvSpPr>
          <p:nvPr>
            <p:ph type="sldNum" sz="quarter" idx="5"/>
          </p:nvPr>
        </p:nvSpPr>
        <p:spPr/>
        <p:txBody>
          <a:bodyPr/>
          <a:lstStyle/>
          <a:p>
            <a:fld id="{C7F720F4-2D70-4A03-B040-D0144C303624}" type="slidenum">
              <a:rPr lang="fr-BE" smtClean="0"/>
              <a:pPr/>
              <a:t>17</a:t>
            </a:fld>
            <a:endParaRPr lang="fr-BE"/>
          </a:p>
        </p:txBody>
      </p:sp>
    </p:spTree>
    <p:extLst>
      <p:ext uri="{BB962C8B-B14F-4D97-AF65-F5344CB8AC3E}">
        <p14:creationId xmlns:p14="http://schemas.microsoft.com/office/powerpoint/2010/main" val="88696451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dirty="0"/>
          </a:p>
        </p:txBody>
      </p:sp>
      <p:sp>
        <p:nvSpPr>
          <p:cNvPr id="4" name="Slide Number Placeholder 3"/>
          <p:cNvSpPr>
            <a:spLocks noGrp="1"/>
          </p:cNvSpPr>
          <p:nvPr>
            <p:ph type="sldNum" sz="quarter" idx="5"/>
          </p:nvPr>
        </p:nvSpPr>
        <p:spPr/>
        <p:txBody>
          <a:bodyPr/>
          <a:lstStyle/>
          <a:p>
            <a:fld id="{C7F720F4-2D70-4A03-B040-D0144C303624}" type="slidenum">
              <a:rPr lang="fr-BE" smtClean="0"/>
              <a:pPr/>
              <a:t>18</a:t>
            </a:fld>
            <a:endParaRPr lang="fr-BE"/>
          </a:p>
        </p:txBody>
      </p:sp>
    </p:spTree>
    <p:extLst>
      <p:ext uri="{BB962C8B-B14F-4D97-AF65-F5344CB8AC3E}">
        <p14:creationId xmlns:p14="http://schemas.microsoft.com/office/powerpoint/2010/main" val="177192982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dirty="0"/>
          </a:p>
        </p:txBody>
      </p:sp>
      <p:sp>
        <p:nvSpPr>
          <p:cNvPr id="4" name="Slide Number Placeholder 3"/>
          <p:cNvSpPr>
            <a:spLocks noGrp="1"/>
          </p:cNvSpPr>
          <p:nvPr>
            <p:ph type="sldNum" sz="quarter" idx="5"/>
          </p:nvPr>
        </p:nvSpPr>
        <p:spPr/>
        <p:txBody>
          <a:bodyPr/>
          <a:lstStyle/>
          <a:p>
            <a:fld id="{C7F720F4-2D70-4A03-B040-D0144C303624}" type="slidenum">
              <a:rPr lang="fr-BE" smtClean="0"/>
              <a:pPr/>
              <a:t>19</a:t>
            </a:fld>
            <a:endParaRPr lang="fr-BE"/>
          </a:p>
        </p:txBody>
      </p:sp>
    </p:spTree>
    <p:extLst>
      <p:ext uri="{BB962C8B-B14F-4D97-AF65-F5344CB8AC3E}">
        <p14:creationId xmlns:p14="http://schemas.microsoft.com/office/powerpoint/2010/main" val="94036742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dirty="0"/>
          </a:p>
        </p:txBody>
      </p:sp>
      <p:sp>
        <p:nvSpPr>
          <p:cNvPr id="4" name="Slide Number Placeholder 3"/>
          <p:cNvSpPr>
            <a:spLocks noGrp="1"/>
          </p:cNvSpPr>
          <p:nvPr>
            <p:ph type="sldNum" sz="quarter" idx="5"/>
          </p:nvPr>
        </p:nvSpPr>
        <p:spPr/>
        <p:txBody>
          <a:bodyPr/>
          <a:lstStyle/>
          <a:p>
            <a:fld id="{C7F720F4-2D70-4A03-B040-D0144C303624}" type="slidenum">
              <a:rPr lang="fr-BE" smtClean="0"/>
              <a:pPr/>
              <a:t>2</a:t>
            </a:fld>
            <a:endParaRPr lang="fr-BE"/>
          </a:p>
        </p:txBody>
      </p:sp>
    </p:spTree>
    <p:extLst>
      <p:ext uri="{BB962C8B-B14F-4D97-AF65-F5344CB8AC3E}">
        <p14:creationId xmlns:p14="http://schemas.microsoft.com/office/powerpoint/2010/main" val="335971816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a:p>
        </p:txBody>
      </p:sp>
      <p:sp>
        <p:nvSpPr>
          <p:cNvPr id="4" name="Slide Number Placeholder 3"/>
          <p:cNvSpPr>
            <a:spLocks noGrp="1"/>
          </p:cNvSpPr>
          <p:nvPr>
            <p:ph type="sldNum" sz="quarter" idx="5"/>
          </p:nvPr>
        </p:nvSpPr>
        <p:spPr/>
        <p:txBody>
          <a:bodyPr/>
          <a:lstStyle/>
          <a:p>
            <a:fld id="{C7F720F4-2D70-4A03-B040-D0144C303624}" type="slidenum">
              <a:rPr lang="fr-BE" smtClean="0"/>
              <a:pPr/>
              <a:t>20</a:t>
            </a:fld>
            <a:endParaRPr lang="fr-BE"/>
          </a:p>
        </p:txBody>
      </p:sp>
    </p:spTree>
    <p:extLst>
      <p:ext uri="{BB962C8B-B14F-4D97-AF65-F5344CB8AC3E}">
        <p14:creationId xmlns:p14="http://schemas.microsoft.com/office/powerpoint/2010/main" val="407242195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dirty="0"/>
          </a:p>
          <a:p>
            <a:r>
              <a:rPr lang="fr-BE" sz="1200" i="1" kern="1200" dirty="0">
                <a:solidFill>
                  <a:schemeClr val="tx1"/>
                </a:solidFill>
                <a:effectLst/>
                <a:latin typeface="+mn-lt"/>
                <a:ea typeface="+mn-ea"/>
                <a:cs typeface="+mn-cs"/>
              </a:rPr>
              <a:t>L’expression « patrimoine naturel » </a:t>
            </a:r>
            <a:r>
              <a:rPr lang="fr-BE" sz="1200" kern="1200" dirty="0">
                <a:solidFill>
                  <a:schemeClr val="tx1"/>
                </a:solidFill>
                <a:effectLst/>
                <a:latin typeface="+mn-lt"/>
                <a:ea typeface="+mn-ea"/>
                <a:cs typeface="+mn-cs"/>
              </a:rPr>
              <a:t>essentiel à toutes existences humaines </a:t>
            </a:r>
            <a:r>
              <a:rPr lang="fr-BE" sz="1200" i="1" kern="1200" dirty="0">
                <a:solidFill>
                  <a:schemeClr val="tx1"/>
                </a:solidFill>
                <a:effectLst/>
                <a:latin typeface="+mn-lt"/>
                <a:ea typeface="+mn-ea"/>
                <a:cs typeface="+mn-cs"/>
              </a:rPr>
              <a:t>sert ici de coupole recouvrant diverses préoccupations en lien avec les </a:t>
            </a:r>
            <a:r>
              <a:rPr lang="fr-BE" sz="1200" b="0" i="1" kern="1200" dirty="0">
                <a:solidFill>
                  <a:schemeClr val="tx1"/>
                </a:solidFill>
                <a:effectLst/>
                <a:latin typeface="+mn-lt"/>
                <a:ea typeface="+mn-ea"/>
                <a:cs typeface="+mn-cs"/>
              </a:rPr>
              <a:t>limites et les ressources de la planète:</a:t>
            </a:r>
          </a:p>
          <a:p>
            <a:pPr marL="171450" indent="-171450">
              <a:buFontTx/>
              <a:buChar char="-"/>
            </a:pPr>
            <a:r>
              <a:rPr lang="fr-FR" sz="1200" b="1" kern="1200" dirty="0">
                <a:solidFill>
                  <a:schemeClr val="tx1"/>
                </a:solidFill>
                <a:effectLst/>
                <a:latin typeface="+mn-lt"/>
                <a:ea typeface="+mn-ea"/>
                <a:cs typeface="+mn-cs"/>
              </a:rPr>
              <a:t>notre biosphère et ses grands équilibres </a:t>
            </a:r>
            <a:r>
              <a:rPr lang="fr-FR" sz="1200" kern="1200" dirty="0">
                <a:solidFill>
                  <a:schemeClr val="tx1"/>
                </a:solidFill>
                <a:effectLst/>
                <a:latin typeface="+mn-lt"/>
                <a:ea typeface="+mn-ea"/>
                <a:cs typeface="+mn-cs"/>
              </a:rPr>
              <a:t>(</a:t>
            </a:r>
            <a:r>
              <a:rPr lang="fr-BE" sz="1200" kern="1200" dirty="0">
                <a:solidFill>
                  <a:schemeClr val="tx1"/>
                </a:solidFill>
                <a:effectLst/>
                <a:latin typeface="+mn-lt"/>
                <a:ea typeface="+mn-ea"/>
                <a:cs typeface="+mn-cs"/>
              </a:rPr>
              <a:t>climat, biodiversité, ressources disponibles, qualité de l’air, de l’eau et des sols) </a:t>
            </a:r>
          </a:p>
          <a:p>
            <a:pPr marL="171450" indent="-171450">
              <a:buFontTx/>
              <a:buChar char="-"/>
            </a:pPr>
            <a:r>
              <a:rPr lang="fr-BE" sz="1200" b="1" kern="1200" dirty="0">
                <a:solidFill>
                  <a:schemeClr val="tx1"/>
                </a:solidFill>
                <a:effectLst/>
                <a:latin typeface="+mn-lt"/>
                <a:ea typeface="+mn-ea"/>
                <a:cs typeface="+mn-cs"/>
              </a:rPr>
              <a:t>ainsi que notre capital santé </a:t>
            </a:r>
            <a:r>
              <a:rPr lang="fr-BE" sz="1200" kern="1200" dirty="0">
                <a:solidFill>
                  <a:schemeClr val="tx1"/>
                </a:solidFill>
                <a:effectLst/>
                <a:latin typeface="+mn-lt"/>
                <a:ea typeface="+mn-ea"/>
                <a:cs typeface="+mn-cs"/>
              </a:rPr>
              <a:t>(et donc aussi la qualité de notre alimentation),</a:t>
            </a:r>
          </a:p>
          <a:p>
            <a:endParaRPr lang="fr-BE" sz="1200" i="0" u="sng" kern="1200" dirty="0">
              <a:solidFill>
                <a:schemeClr val="tx1"/>
              </a:solidFill>
              <a:effectLst/>
              <a:latin typeface="+mn-lt"/>
              <a:ea typeface="+mn-ea"/>
              <a:cs typeface="+mn-cs"/>
            </a:endParaRPr>
          </a:p>
          <a:p>
            <a:r>
              <a:rPr lang="fr-BE" sz="1200" b="1" i="0" u="sng" kern="1200" dirty="0">
                <a:solidFill>
                  <a:schemeClr val="tx1"/>
                </a:solidFill>
                <a:effectLst/>
                <a:latin typeface="+mn-lt"/>
                <a:ea typeface="+mn-ea"/>
                <a:cs typeface="+mn-cs"/>
              </a:rPr>
              <a:t>La deuxième question était: Comment ?</a:t>
            </a:r>
          </a:p>
          <a:p>
            <a:endParaRPr lang="fr-BE" sz="1200" u="sng" kern="1200" dirty="0">
              <a:solidFill>
                <a:schemeClr val="tx1"/>
              </a:solidFill>
              <a:effectLst/>
              <a:latin typeface="+mn-lt"/>
              <a:ea typeface="+mn-ea"/>
              <a:cs typeface="+mn-cs"/>
            </a:endParaRPr>
          </a:p>
          <a:p>
            <a:endParaRPr lang="fr-BE" sz="1200" b="1" u="none"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C7F720F4-2D70-4A03-B040-D0144C303624}" type="slidenum">
              <a:rPr lang="fr-BE" smtClean="0"/>
              <a:pPr/>
              <a:t>21</a:t>
            </a:fld>
            <a:endParaRPr lang="fr-BE"/>
          </a:p>
        </p:txBody>
      </p:sp>
    </p:spTree>
    <p:extLst>
      <p:ext uri="{BB962C8B-B14F-4D97-AF65-F5344CB8AC3E}">
        <p14:creationId xmlns:p14="http://schemas.microsoft.com/office/powerpoint/2010/main" val="1665924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fr-BE" sz="1200" b="1" kern="1200" dirty="0">
              <a:solidFill>
                <a:schemeClr val="tx1"/>
              </a:solidFill>
              <a:effectLst/>
              <a:latin typeface="+mn-lt"/>
              <a:ea typeface="+mn-ea"/>
              <a:cs typeface="+mn-cs"/>
            </a:endParaRPr>
          </a:p>
          <a:p>
            <a:r>
              <a:rPr lang="fr-BE" sz="1200" kern="1200" dirty="0">
                <a:solidFill>
                  <a:schemeClr val="tx1"/>
                </a:solidFill>
                <a:effectLst/>
                <a:latin typeface="+mn-lt"/>
                <a:ea typeface="+mn-ea"/>
                <a:cs typeface="+mn-cs"/>
              </a:rPr>
              <a:t>On observe une contradiction frontale entre le principe du gouvernement représentatif et l’impératif écologique. (…) </a:t>
            </a:r>
          </a:p>
          <a:p>
            <a:endParaRPr lang="fr-BE" sz="1200" kern="1200" dirty="0">
              <a:solidFill>
                <a:schemeClr val="tx1"/>
              </a:solidFill>
              <a:effectLst/>
              <a:latin typeface="+mn-lt"/>
              <a:ea typeface="+mn-ea"/>
              <a:cs typeface="+mn-cs"/>
            </a:endParaRPr>
          </a:p>
          <a:p>
            <a:r>
              <a:rPr lang="fr-BE" sz="1200" kern="1200" dirty="0">
                <a:solidFill>
                  <a:schemeClr val="tx1"/>
                </a:solidFill>
                <a:effectLst/>
                <a:latin typeface="+mn-lt"/>
                <a:ea typeface="+mn-ea"/>
                <a:cs typeface="+mn-cs"/>
              </a:rPr>
              <a:t>[ L’impératif écologique] exigerait de renoncer à ce pourquoi le gouvernement représentatif a été bâti : permettre la maximisation de nos intérêts conçue comme l’accroissement indéfini de notre richesse matérielle. (…) </a:t>
            </a:r>
          </a:p>
          <a:p>
            <a:r>
              <a:rPr lang="fr-BE" sz="1200" kern="1200" dirty="0">
                <a:solidFill>
                  <a:schemeClr val="tx1"/>
                </a:solidFill>
                <a:effectLst/>
                <a:latin typeface="+mn-lt"/>
                <a:ea typeface="+mn-ea"/>
                <a:cs typeface="+mn-cs"/>
              </a:rPr>
              <a:t>Que faire face à une telle situation ? (…) S’enquérir de dispositifs institutionnels nouveaux. » Dominique Bourg, IN : « La démocratie, enrayée ? », p.105 (Actes d’un colloque organisé par </a:t>
            </a:r>
            <a:r>
              <a:rPr lang="fr-BE" sz="1200" u="sng" kern="1200" dirty="0">
                <a:solidFill>
                  <a:schemeClr val="tx1"/>
                </a:solidFill>
                <a:effectLst/>
                <a:latin typeface="+mn-lt"/>
                <a:ea typeface="+mn-ea"/>
                <a:cs typeface="+mn-cs"/>
              </a:rPr>
              <a:t>l’Académie royale de Belgique</a:t>
            </a:r>
            <a:r>
              <a:rPr lang="fr-BE" sz="1200" kern="1200" dirty="0">
                <a:solidFill>
                  <a:schemeClr val="tx1"/>
                </a:solidFill>
                <a:effectLst/>
                <a:latin typeface="+mn-lt"/>
                <a:ea typeface="+mn-ea"/>
                <a:cs typeface="+mn-cs"/>
              </a:rPr>
              <a:t> en 2013).</a:t>
            </a:r>
          </a:p>
          <a:p>
            <a:pPr marL="0" marR="0" lvl="0" indent="0" algn="l" defTabSz="914400" rtl="0" eaLnBrk="1" fontAlgn="auto" latinLnBrk="0" hangingPunct="1">
              <a:lnSpc>
                <a:spcPct val="100000"/>
              </a:lnSpc>
              <a:spcBef>
                <a:spcPts val="0"/>
              </a:spcBef>
              <a:spcAft>
                <a:spcPts val="0"/>
              </a:spcAft>
              <a:buClrTx/>
              <a:buSzTx/>
              <a:buFontTx/>
              <a:buNone/>
              <a:tabLst/>
              <a:defRPr/>
            </a:pPr>
            <a:endParaRPr lang="fr-BE" sz="12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BE" sz="1200" b="1" u="sng" kern="1200" dirty="0">
                <a:solidFill>
                  <a:schemeClr val="tx1"/>
                </a:solidFill>
                <a:effectLst/>
                <a:latin typeface="+mn-lt"/>
                <a:ea typeface="+mn-ea"/>
                <a:cs typeface="+mn-cs"/>
              </a:rPr>
              <a:t>Notre proposition permettrait de résoudre cette contradiction fondamentale… en créant…</a:t>
            </a:r>
          </a:p>
          <a:p>
            <a:pPr marL="0" marR="0" lvl="0" indent="0" algn="l" defTabSz="914400" rtl="0" eaLnBrk="1" fontAlgn="auto" latinLnBrk="0" hangingPunct="1">
              <a:lnSpc>
                <a:spcPct val="100000"/>
              </a:lnSpc>
              <a:spcBef>
                <a:spcPts val="0"/>
              </a:spcBef>
              <a:spcAft>
                <a:spcPts val="0"/>
              </a:spcAft>
              <a:buClrTx/>
              <a:buSzTx/>
              <a:buFontTx/>
              <a:buNone/>
              <a:tabLst/>
              <a:defRPr/>
            </a:pPr>
            <a:endParaRPr lang="fr-BE" sz="12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fr-BE" sz="12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BE" sz="1200" b="0" kern="1200" dirty="0">
                <a:solidFill>
                  <a:schemeClr val="tx1"/>
                </a:solidFill>
                <a:effectLst/>
                <a:latin typeface="+mn-lt"/>
                <a:ea typeface="+mn-ea"/>
                <a:cs typeface="+mn-cs"/>
              </a:rPr>
              <a:t>Le terme « Interfédéral » fait partie du jargon propre à la Belgique = Fédéral + Communautés + Régions.</a:t>
            </a:r>
            <a:endParaRPr lang="fr-BE" sz="1200" b="0" u="none" strike="noStrike" kern="1200" dirty="0">
              <a:solidFill>
                <a:schemeClr val="tx1"/>
              </a:solidFill>
              <a:effectLst/>
              <a:latin typeface="+mn-lt"/>
              <a:ea typeface="+mn-ea"/>
              <a:cs typeface="+mn-cs"/>
            </a:endParaRPr>
          </a:p>
          <a:p>
            <a:endParaRPr lang="fr-BE" dirty="0"/>
          </a:p>
        </p:txBody>
      </p:sp>
      <p:sp>
        <p:nvSpPr>
          <p:cNvPr id="4" name="Slide Number Placeholder 3"/>
          <p:cNvSpPr>
            <a:spLocks noGrp="1"/>
          </p:cNvSpPr>
          <p:nvPr>
            <p:ph type="sldNum" sz="quarter" idx="5"/>
          </p:nvPr>
        </p:nvSpPr>
        <p:spPr/>
        <p:txBody>
          <a:bodyPr/>
          <a:lstStyle/>
          <a:p>
            <a:fld id="{C7F720F4-2D70-4A03-B040-D0144C303624}" type="slidenum">
              <a:rPr lang="fr-BE" smtClean="0"/>
              <a:pPr/>
              <a:t>22</a:t>
            </a:fld>
            <a:endParaRPr lang="fr-BE"/>
          </a:p>
        </p:txBody>
      </p:sp>
    </p:spTree>
    <p:extLst>
      <p:ext uri="{BB962C8B-B14F-4D97-AF65-F5344CB8AC3E}">
        <p14:creationId xmlns:p14="http://schemas.microsoft.com/office/powerpoint/2010/main" val="60419499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sz="1200" b="1" u="none" kern="1200" dirty="0">
              <a:solidFill>
                <a:schemeClr val="tx1"/>
              </a:solidFill>
              <a:effectLst/>
              <a:latin typeface="+mn-lt"/>
              <a:ea typeface="+mn-ea"/>
              <a:cs typeface="+mn-cs"/>
            </a:endParaRPr>
          </a:p>
          <a:p>
            <a:endParaRPr lang="fr-BE" sz="1200" b="0" u="none" strike="noStrike" kern="1200" dirty="0">
              <a:solidFill>
                <a:schemeClr val="tx1"/>
              </a:solidFill>
              <a:effectLst/>
              <a:latin typeface="+mn-lt"/>
              <a:ea typeface="+mn-ea"/>
              <a:cs typeface="+mn-cs"/>
            </a:endParaRPr>
          </a:p>
          <a:p>
            <a:r>
              <a:rPr lang="fr-BE" sz="1200" b="1" u="none" strike="noStrike" kern="1200" dirty="0">
                <a:solidFill>
                  <a:schemeClr val="tx1"/>
                </a:solidFill>
                <a:effectLst/>
                <a:latin typeface="+mn-lt"/>
                <a:ea typeface="+mn-ea"/>
                <a:cs typeface="+mn-cs"/>
              </a:rPr>
              <a:t>L</a:t>
            </a:r>
            <a:r>
              <a:rPr lang="fr-BE" sz="1200" b="1" kern="1200" dirty="0">
                <a:solidFill>
                  <a:schemeClr val="tx1"/>
                </a:solidFill>
                <a:effectLst/>
                <a:latin typeface="+mn-lt"/>
                <a:ea typeface="+mn-ea"/>
                <a:cs typeface="+mn-cs"/>
              </a:rPr>
              <a:t>’article 7bis de la Constitution : « Dans l’exercice de leurs compétences respectives, l’Etat fédéral, les Communautés et les Régions poursuivent les objectifs d’un </a:t>
            </a:r>
            <a:r>
              <a:rPr lang="fr-BE" sz="1200" b="1" i="1" kern="1200" dirty="0">
                <a:solidFill>
                  <a:schemeClr val="tx1"/>
                </a:solidFill>
                <a:effectLst/>
                <a:latin typeface="+mn-lt"/>
                <a:ea typeface="+mn-ea"/>
                <a:cs typeface="+mn-cs"/>
              </a:rPr>
              <a:t>développement durable</a:t>
            </a:r>
            <a:r>
              <a:rPr lang="fr-BE" sz="1200" b="1" kern="1200" dirty="0">
                <a:solidFill>
                  <a:schemeClr val="tx1"/>
                </a:solidFill>
                <a:effectLst/>
                <a:latin typeface="+mn-lt"/>
                <a:ea typeface="+mn-ea"/>
                <a:cs typeface="+mn-cs"/>
              </a:rPr>
              <a:t>, dans ses dimensions sociale, économique et environnementale, en tenant compte de la </a:t>
            </a:r>
            <a:r>
              <a:rPr lang="fr-BE" sz="1200" b="1" i="1" kern="1200" dirty="0">
                <a:solidFill>
                  <a:schemeClr val="tx1"/>
                </a:solidFill>
                <a:effectLst/>
                <a:latin typeface="+mn-lt"/>
                <a:ea typeface="+mn-ea"/>
                <a:cs typeface="+mn-cs"/>
              </a:rPr>
              <a:t>solidarité entre les générations</a:t>
            </a:r>
            <a:r>
              <a:rPr lang="fr-BE" sz="1200" b="1" kern="1200" dirty="0">
                <a:solidFill>
                  <a:schemeClr val="tx1"/>
                </a:solidFill>
                <a:effectLst/>
                <a:latin typeface="+mn-lt"/>
                <a:ea typeface="+mn-ea"/>
                <a:cs typeface="+mn-cs"/>
              </a:rPr>
              <a:t>. » </a:t>
            </a:r>
          </a:p>
          <a:p>
            <a:endParaRPr lang="fr-BE" sz="1200" b="1" u="none" kern="1200" dirty="0">
              <a:solidFill>
                <a:schemeClr val="tx1"/>
              </a:solidFill>
              <a:effectLst/>
              <a:latin typeface="+mn-lt"/>
              <a:ea typeface="+mn-ea"/>
              <a:cs typeface="+mn-cs"/>
            </a:endParaRPr>
          </a:p>
          <a:p>
            <a:endParaRPr lang="fr-BE" sz="1200" b="0" u="none" kern="1200" dirty="0">
              <a:solidFill>
                <a:schemeClr val="tx1"/>
              </a:solidFill>
              <a:effectLst/>
              <a:latin typeface="+mn-lt"/>
              <a:ea typeface="+mn-ea"/>
              <a:cs typeface="+mn-cs"/>
            </a:endParaRPr>
          </a:p>
          <a:p>
            <a:r>
              <a:rPr lang="fr-BE" sz="1200" b="0" kern="1200" dirty="0">
                <a:solidFill>
                  <a:schemeClr val="tx1"/>
                </a:solidFill>
                <a:effectLst/>
                <a:latin typeface="+mn-lt"/>
                <a:ea typeface="+mn-ea"/>
                <a:cs typeface="+mn-cs"/>
              </a:rPr>
              <a:t>La biosphère est l'ensemble des organismes vivants et leurs milieux de vie, c’est-à-dire la totalité des écosystèmes présents dans, sur et autour de la Terre.</a:t>
            </a:r>
            <a:endParaRPr lang="fr-BE" sz="1200" b="0" u="none" kern="1200" dirty="0">
              <a:solidFill>
                <a:schemeClr val="tx1"/>
              </a:solidFill>
              <a:effectLst/>
              <a:latin typeface="+mn-lt"/>
              <a:ea typeface="+mn-ea"/>
              <a:cs typeface="+mn-cs"/>
            </a:endParaRPr>
          </a:p>
          <a:p>
            <a:endParaRPr lang="fr-BE" dirty="0"/>
          </a:p>
        </p:txBody>
      </p:sp>
      <p:sp>
        <p:nvSpPr>
          <p:cNvPr id="4" name="Slide Number Placeholder 3"/>
          <p:cNvSpPr>
            <a:spLocks noGrp="1"/>
          </p:cNvSpPr>
          <p:nvPr>
            <p:ph type="sldNum" sz="quarter" idx="5"/>
          </p:nvPr>
        </p:nvSpPr>
        <p:spPr/>
        <p:txBody>
          <a:bodyPr/>
          <a:lstStyle/>
          <a:p>
            <a:fld id="{C7F720F4-2D70-4A03-B040-D0144C303624}" type="slidenum">
              <a:rPr lang="fr-BE" smtClean="0"/>
              <a:pPr/>
              <a:t>23</a:t>
            </a:fld>
            <a:endParaRPr lang="fr-BE"/>
          </a:p>
        </p:txBody>
      </p:sp>
    </p:spTree>
    <p:extLst>
      <p:ext uri="{BB962C8B-B14F-4D97-AF65-F5344CB8AC3E}">
        <p14:creationId xmlns:p14="http://schemas.microsoft.com/office/powerpoint/2010/main" val="61945726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lvl="1" indent="0">
              <a:buNone/>
            </a:pPr>
            <a:r>
              <a:rPr lang="fr-BE" b="1" dirty="0"/>
              <a:t>Cette assemblée serait donc indépendante des pouvoirs exécutifs et des directions des partis.</a:t>
            </a:r>
          </a:p>
          <a:p>
            <a:pPr marL="457200" lvl="1" indent="0">
              <a:buNone/>
            </a:pPr>
            <a:endParaRPr lang="fr-BE" i="1" dirty="0"/>
          </a:p>
          <a:p>
            <a:pPr marL="0" indent="0">
              <a:buNone/>
            </a:pPr>
            <a:endParaRPr lang="fr-BE" i="1" dirty="0">
              <a:solidFill>
                <a:srgbClr val="FF0000"/>
              </a:solidFill>
            </a:endParaRPr>
          </a:p>
          <a:p>
            <a:endParaRPr lang="fr-BE" dirty="0"/>
          </a:p>
        </p:txBody>
      </p:sp>
      <p:sp>
        <p:nvSpPr>
          <p:cNvPr id="4" name="Slide Number Placeholder 3"/>
          <p:cNvSpPr>
            <a:spLocks noGrp="1"/>
          </p:cNvSpPr>
          <p:nvPr>
            <p:ph type="sldNum" sz="quarter" idx="5"/>
          </p:nvPr>
        </p:nvSpPr>
        <p:spPr/>
        <p:txBody>
          <a:bodyPr/>
          <a:lstStyle/>
          <a:p>
            <a:fld id="{C7F720F4-2D70-4A03-B040-D0144C303624}" type="slidenum">
              <a:rPr lang="fr-BE" smtClean="0"/>
              <a:pPr/>
              <a:t>24</a:t>
            </a:fld>
            <a:endParaRPr lang="fr-BE"/>
          </a:p>
        </p:txBody>
      </p:sp>
    </p:spTree>
    <p:extLst>
      <p:ext uri="{BB962C8B-B14F-4D97-AF65-F5344CB8AC3E}">
        <p14:creationId xmlns:p14="http://schemas.microsoft.com/office/powerpoint/2010/main" val="142374479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sz="1200" b="1" u="none" kern="1200" dirty="0">
              <a:solidFill>
                <a:schemeClr val="tx1"/>
              </a:solidFill>
              <a:effectLst/>
              <a:latin typeface="+mn-lt"/>
              <a:ea typeface="+mn-ea"/>
              <a:cs typeface="+mn-cs"/>
            </a:endParaRPr>
          </a:p>
          <a:p>
            <a:r>
              <a:rPr lang="fr-BE" sz="1200" b="1" u="none" strike="noStrike" kern="1200" dirty="0">
                <a:solidFill>
                  <a:schemeClr val="tx1"/>
                </a:solidFill>
                <a:effectLst/>
                <a:latin typeface="+mn-lt"/>
                <a:ea typeface="+mn-ea"/>
                <a:cs typeface="+mn-cs"/>
              </a:rPr>
              <a:t> </a:t>
            </a:r>
            <a:endParaRPr lang="fr-BE" sz="1200" b="1" u="none" kern="1200" dirty="0">
              <a:solidFill>
                <a:schemeClr val="tx1"/>
              </a:solidFill>
              <a:effectLst/>
              <a:latin typeface="+mn-lt"/>
              <a:ea typeface="+mn-ea"/>
              <a:cs typeface="+mn-cs"/>
            </a:endParaRPr>
          </a:p>
          <a:p>
            <a:endParaRPr lang="fr-BE" dirty="0"/>
          </a:p>
        </p:txBody>
      </p:sp>
      <p:sp>
        <p:nvSpPr>
          <p:cNvPr id="4" name="Slide Number Placeholder 3"/>
          <p:cNvSpPr>
            <a:spLocks noGrp="1"/>
          </p:cNvSpPr>
          <p:nvPr>
            <p:ph type="sldNum" sz="quarter" idx="5"/>
          </p:nvPr>
        </p:nvSpPr>
        <p:spPr/>
        <p:txBody>
          <a:bodyPr/>
          <a:lstStyle/>
          <a:p>
            <a:fld id="{C7F720F4-2D70-4A03-B040-D0144C303624}" type="slidenum">
              <a:rPr lang="fr-BE" smtClean="0"/>
              <a:pPr/>
              <a:t>25</a:t>
            </a:fld>
            <a:endParaRPr lang="fr-BE"/>
          </a:p>
        </p:txBody>
      </p:sp>
    </p:spTree>
    <p:extLst>
      <p:ext uri="{BB962C8B-B14F-4D97-AF65-F5344CB8AC3E}">
        <p14:creationId xmlns:p14="http://schemas.microsoft.com/office/powerpoint/2010/main" val="127956844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BE" dirty="0"/>
              <a:t>Le sénat: 60 sénateurs et 200 fonctionnaires,</a:t>
            </a:r>
          </a:p>
          <a:p>
            <a:endParaRPr lang="fr-BE" dirty="0"/>
          </a:p>
          <a:p>
            <a:r>
              <a:rPr lang="fr-BE" dirty="0"/>
              <a:t>Art. 56: « </a:t>
            </a:r>
            <a:r>
              <a:rPr lang="fr-BE" sz="1200" kern="1200" dirty="0">
                <a:solidFill>
                  <a:schemeClr val="tx1"/>
                </a:solidFill>
                <a:effectLst/>
                <a:latin typeface="+mn-lt"/>
                <a:ea typeface="+mn-ea"/>
                <a:cs typeface="+mn-cs"/>
              </a:rPr>
              <a:t>Le Sénat peut, à la demande de </a:t>
            </a:r>
            <a:r>
              <a:rPr lang="fr-BE" sz="1200" strike="sngStrike" kern="1200" dirty="0">
                <a:solidFill>
                  <a:schemeClr val="tx1"/>
                </a:solidFill>
                <a:effectLst/>
                <a:latin typeface="+mn-lt"/>
                <a:ea typeface="+mn-ea"/>
                <a:cs typeface="+mn-cs"/>
              </a:rPr>
              <a:t>quinze de</a:t>
            </a:r>
            <a:r>
              <a:rPr lang="fr-BE" sz="1200" kern="1200" dirty="0">
                <a:solidFill>
                  <a:schemeClr val="tx1"/>
                </a:solidFill>
                <a:effectLst/>
                <a:latin typeface="+mn-lt"/>
                <a:ea typeface="+mn-ea"/>
                <a:cs typeface="+mn-cs"/>
              </a:rPr>
              <a:t> ses membres, de la Chambre des représentants, d'un Parlement de communauté ou de région ou du Roi, décider (</a:t>
            </a:r>
            <a:r>
              <a:rPr lang="fr-BE" sz="1200" strike="sngStrike" kern="1200" dirty="0">
                <a:solidFill>
                  <a:schemeClr val="tx1"/>
                </a:solidFill>
                <a:effectLst/>
                <a:latin typeface="+mn-lt"/>
                <a:ea typeface="+mn-ea"/>
                <a:cs typeface="+mn-cs"/>
              </a:rPr>
              <a:t>à la majorité absolue des suffrages exprimés, avec au moins un tiers des suffrages exprimés dans chaque groupe linguistique</a:t>
            </a:r>
            <a:r>
              <a:rPr lang="fr-BE" sz="1200" kern="1200" dirty="0">
                <a:solidFill>
                  <a:schemeClr val="tx1"/>
                </a:solidFill>
                <a:effectLst/>
                <a:latin typeface="+mn-lt"/>
                <a:ea typeface="+mn-ea"/>
                <a:cs typeface="+mn-cs"/>
              </a:rPr>
              <a:t>,) qu'une question, ayant également des conséquences pour les compétences des communautés ou des régions, fasse l'objet d'un rapport d'information. </a:t>
            </a:r>
            <a:r>
              <a:rPr lang="fr-BE" sz="1200" strike="sngStrike" kern="1200" dirty="0">
                <a:solidFill>
                  <a:schemeClr val="tx1"/>
                </a:solidFill>
                <a:effectLst/>
                <a:latin typeface="+mn-lt"/>
                <a:ea typeface="+mn-ea"/>
                <a:cs typeface="+mn-cs"/>
              </a:rPr>
              <a:t>Le rapport est approuvé à la majorité absolue des suffrages exprimés, avec au moins un tiers des suffrages exprimés dans chaque groupe linguistique.</a:t>
            </a:r>
          </a:p>
          <a:p>
            <a:endParaRPr lang="fr-BE" sz="1200" kern="1200" dirty="0">
              <a:solidFill>
                <a:schemeClr val="tx1"/>
              </a:solidFill>
              <a:effectLst/>
              <a:latin typeface="+mn-lt"/>
              <a:ea typeface="+mn-ea"/>
              <a:cs typeface="+mn-cs"/>
            </a:endParaRPr>
          </a:p>
          <a:p>
            <a:r>
              <a:rPr lang="fr-BE" sz="1200" u="sng" kern="1200" dirty="0">
                <a:solidFill>
                  <a:schemeClr val="tx1"/>
                </a:solidFill>
                <a:effectLst/>
                <a:latin typeface="+mn-lt"/>
                <a:ea typeface="+mn-ea"/>
                <a:cs typeface="+mn-cs"/>
              </a:rPr>
              <a:t> </a:t>
            </a:r>
            <a:endParaRPr lang="fr-BE" dirty="0"/>
          </a:p>
        </p:txBody>
      </p:sp>
      <p:sp>
        <p:nvSpPr>
          <p:cNvPr id="4" name="Slide Number Placeholder 3"/>
          <p:cNvSpPr>
            <a:spLocks noGrp="1"/>
          </p:cNvSpPr>
          <p:nvPr>
            <p:ph type="sldNum" sz="quarter" idx="5"/>
          </p:nvPr>
        </p:nvSpPr>
        <p:spPr/>
        <p:txBody>
          <a:bodyPr/>
          <a:lstStyle/>
          <a:p>
            <a:fld id="{C7F720F4-2D70-4A03-B040-D0144C303624}" type="slidenum">
              <a:rPr lang="fr-BE" smtClean="0"/>
              <a:pPr/>
              <a:t>26</a:t>
            </a:fld>
            <a:endParaRPr lang="fr-BE"/>
          </a:p>
        </p:txBody>
      </p:sp>
    </p:spTree>
    <p:extLst>
      <p:ext uri="{BB962C8B-B14F-4D97-AF65-F5344CB8AC3E}">
        <p14:creationId xmlns:p14="http://schemas.microsoft.com/office/powerpoint/2010/main" val="163280163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endParaRPr lang="fr-BE" sz="1200" b="0" u="sng"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BE" sz="1200" dirty="0"/>
              <a:t>- en toute indépendance par rapport aux pouvoirs exécutifs et aux directions des partis  puisque aucun membre ne représenterait un parti politique.</a:t>
            </a:r>
          </a:p>
          <a:p>
            <a:pPr lvl="0"/>
            <a:endParaRPr lang="fr-BE" sz="1200" b="0" u="sng" kern="1200" dirty="0">
              <a:solidFill>
                <a:schemeClr val="tx1"/>
              </a:solidFill>
              <a:effectLst/>
              <a:latin typeface="+mn-lt"/>
              <a:ea typeface="+mn-ea"/>
              <a:cs typeface="+mn-cs"/>
            </a:endParaRPr>
          </a:p>
          <a:p>
            <a:pPr lvl="0"/>
            <a:endParaRPr lang="fr-BE" sz="1200" b="0" u="sng" kern="1200" dirty="0">
              <a:solidFill>
                <a:schemeClr val="tx1"/>
              </a:solidFill>
              <a:effectLst/>
              <a:latin typeface="+mn-lt"/>
              <a:ea typeface="+mn-ea"/>
              <a:cs typeface="+mn-cs"/>
            </a:endParaRPr>
          </a:p>
          <a:p>
            <a:pPr lvl="0"/>
            <a:r>
              <a:rPr lang="fr-BE" sz="1200" b="0" u="sng" kern="1200" dirty="0">
                <a:solidFill>
                  <a:schemeClr val="tx1"/>
                </a:solidFill>
                <a:effectLst/>
                <a:latin typeface="+mn-lt"/>
                <a:ea typeface="+mn-ea"/>
                <a:cs typeface="+mn-cs"/>
              </a:rPr>
              <a:t>- Dans une seconde phase,</a:t>
            </a:r>
            <a:r>
              <a:rPr lang="fr-BE" sz="1200" b="0" kern="1200" dirty="0">
                <a:solidFill>
                  <a:schemeClr val="tx1"/>
                </a:solidFill>
                <a:effectLst/>
                <a:latin typeface="+mn-lt"/>
                <a:ea typeface="+mn-ea"/>
                <a:cs typeface="+mn-cs"/>
              </a:rPr>
              <a:t> afin d’éviter d’alourdir la « lasagne institutionnelle », comme dans un souci d’économie, le projet serait transposable dans un nouveau cadre constitutionnel, l’assemblée évoluant vers </a:t>
            </a:r>
            <a:r>
              <a:rPr lang="fr-BE" sz="1200" b="0" u="sng" kern="1200" dirty="0">
                <a:solidFill>
                  <a:schemeClr val="tx1"/>
                </a:solidFill>
                <a:effectLst/>
                <a:latin typeface="+mn-lt"/>
                <a:ea typeface="+mn-ea"/>
                <a:cs typeface="+mn-cs"/>
              </a:rPr>
              <a:t>un Sénat transformé </a:t>
            </a:r>
            <a:r>
              <a:rPr lang="fr-BE" sz="1200" b="0" kern="1200" dirty="0">
                <a:solidFill>
                  <a:schemeClr val="tx1"/>
                </a:solidFill>
                <a:effectLst/>
                <a:latin typeface="+mn-lt"/>
                <a:ea typeface="+mn-ea"/>
                <a:cs typeface="+mn-cs"/>
              </a:rPr>
              <a:t>(dans sa composition et sa mission), toujours </a:t>
            </a:r>
            <a:r>
              <a:rPr lang="fr-BE" sz="1200" b="0" u="sng" kern="1200" dirty="0">
                <a:solidFill>
                  <a:schemeClr val="tx1"/>
                </a:solidFill>
                <a:effectLst/>
                <a:latin typeface="+mn-lt"/>
                <a:ea typeface="+mn-ea"/>
                <a:cs typeface="+mn-cs"/>
              </a:rPr>
              <a:t>en lien avec les Régions et les Communautés</a:t>
            </a:r>
            <a:r>
              <a:rPr lang="fr-BE" sz="1200" b="0" kern="1200" dirty="0">
                <a:solidFill>
                  <a:schemeClr val="tx1"/>
                </a:solidFill>
                <a:effectLst/>
                <a:latin typeface="+mn-lt"/>
                <a:ea typeface="+mn-ea"/>
                <a:cs typeface="+mn-cs"/>
              </a:rPr>
              <a:t>, ne se limitant pas à un simple rôle consultatif, pour ancrer la voix de la société civile dans le fonctionnement de notre démocratie. </a:t>
            </a:r>
          </a:p>
          <a:p>
            <a:pPr lvl="0"/>
            <a:endParaRPr lang="fr-BE" sz="1200" b="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BE" sz="1200" kern="1200" dirty="0">
                <a:solidFill>
                  <a:schemeClr val="tx1"/>
                </a:solidFill>
                <a:effectLst/>
                <a:latin typeface="+mn-lt"/>
                <a:ea typeface="+mn-ea"/>
                <a:cs typeface="+mn-cs"/>
              </a:rPr>
              <a:t>La phase II fait débat. Quoi qu’il en soit, en discuter davantage serait vain. Ce sera au législateur à en décider – dans quelques années ! – sur base de l’expérience de la phase I… s’il la concrétise. </a:t>
            </a:r>
            <a:endParaRPr lang="fr-BE" sz="1200" b="0" kern="1200" dirty="0">
              <a:solidFill>
                <a:schemeClr val="tx1"/>
              </a:solidFill>
              <a:effectLst/>
              <a:latin typeface="+mn-lt"/>
              <a:ea typeface="+mn-ea"/>
              <a:cs typeface="+mn-cs"/>
            </a:endParaRPr>
          </a:p>
          <a:p>
            <a:endParaRPr lang="fr-BE" dirty="0"/>
          </a:p>
        </p:txBody>
      </p:sp>
      <p:sp>
        <p:nvSpPr>
          <p:cNvPr id="4" name="Slide Number Placeholder 3"/>
          <p:cNvSpPr>
            <a:spLocks noGrp="1"/>
          </p:cNvSpPr>
          <p:nvPr>
            <p:ph type="sldNum" sz="quarter" idx="5"/>
          </p:nvPr>
        </p:nvSpPr>
        <p:spPr/>
        <p:txBody>
          <a:bodyPr/>
          <a:lstStyle/>
          <a:p>
            <a:fld id="{C7F720F4-2D70-4A03-B040-D0144C303624}" type="slidenum">
              <a:rPr lang="fr-BE" smtClean="0"/>
              <a:pPr/>
              <a:t>27</a:t>
            </a:fld>
            <a:endParaRPr lang="fr-BE"/>
          </a:p>
        </p:txBody>
      </p:sp>
    </p:spTree>
    <p:extLst>
      <p:ext uri="{BB962C8B-B14F-4D97-AF65-F5344CB8AC3E}">
        <p14:creationId xmlns:p14="http://schemas.microsoft.com/office/powerpoint/2010/main" val="291317470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a:p>
        </p:txBody>
      </p:sp>
      <p:sp>
        <p:nvSpPr>
          <p:cNvPr id="4" name="Slide Number Placeholder 3"/>
          <p:cNvSpPr>
            <a:spLocks noGrp="1"/>
          </p:cNvSpPr>
          <p:nvPr>
            <p:ph type="sldNum" sz="quarter" idx="5"/>
          </p:nvPr>
        </p:nvSpPr>
        <p:spPr/>
        <p:txBody>
          <a:bodyPr/>
          <a:lstStyle/>
          <a:p>
            <a:fld id="{C7F720F4-2D70-4A03-B040-D0144C303624}" type="slidenum">
              <a:rPr lang="fr-BE" smtClean="0"/>
              <a:pPr/>
              <a:t>28</a:t>
            </a:fld>
            <a:endParaRPr lang="fr-BE"/>
          </a:p>
        </p:txBody>
      </p:sp>
    </p:spTree>
    <p:extLst>
      <p:ext uri="{BB962C8B-B14F-4D97-AF65-F5344CB8AC3E}">
        <p14:creationId xmlns:p14="http://schemas.microsoft.com/office/powerpoint/2010/main" val="305269844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a:p>
        </p:txBody>
      </p:sp>
      <p:sp>
        <p:nvSpPr>
          <p:cNvPr id="4" name="Slide Number Placeholder 3"/>
          <p:cNvSpPr>
            <a:spLocks noGrp="1"/>
          </p:cNvSpPr>
          <p:nvPr>
            <p:ph type="sldNum" sz="quarter" idx="5"/>
          </p:nvPr>
        </p:nvSpPr>
        <p:spPr/>
        <p:txBody>
          <a:bodyPr/>
          <a:lstStyle/>
          <a:p>
            <a:fld id="{C7F720F4-2D70-4A03-B040-D0144C303624}" type="slidenum">
              <a:rPr lang="fr-BE" smtClean="0"/>
              <a:pPr/>
              <a:t>29</a:t>
            </a:fld>
            <a:endParaRPr lang="fr-BE"/>
          </a:p>
        </p:txBody>
      </p:sp>
    </p:spTree>
    <p:extLst>
      <p:ext uri="{BB962C8B-B14F-4D97-AF65-F5344CB8AC3E}">
        <p14:creationId xmlns:p14="http://schemas.microsoft.com/office/powerpoint/2010/main" val="175473564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a:p>
        </p:txBody>
      </p:sp>
      <p:sp>
        <p:nvSpPr>
          <p:cNvPr id="4" name="Slide Number Placeholder 3"/>
          <p:cNvSpPr>
            <a:spLocks noGrp="1"/>
          </p:cNvSpPr>
          <p:nvPr>
            <p:ph type="sldNum" sz="quarter" idx="5"/>
          </p:nvPr>
        </p:nvSpPr>
        <p:spPr/>
        <p:txBody>
          <a:bodyPr/>
          <a:lstStyle/>
          <a:p>
            <a:fld id="{C7F720F4-2D70-4A03-B040-D0144C303624}" type="slidenum">
              <a:rPr lang="fr-BE" smtClean="0"/>
              <a:pPr/>
              <a:t>3</a:t>
            </a:fld>
            <a:endParaRPr lang="fr-BE"/>
          </a:p>
        </p:txBody>
      </p:sp>
    </p:spTree>
    <p:extLst>
      <p:ext uri="{BB962C8B-B14F-4D97-AF65-F5344CB8AC3E}">
        <p14:creationId xmlns:p14="http://schemas.microsoft.com/office/powerpoint/2010/main" val="261296685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a:p>
        </p:txBody>
      </p:sp>
      <p:sp>
        <p:nvSpPr>
          <p:cNvPr id="4" name="Slide Number Placeholder 3"/>
          <p:cNvSpPr>
            <a:spLocks noGrp="1"/>
          </p:cNvSpPr>
          <p:nvPr>
            <p:ph type="sldNum" sz="quarter" idx="5"/>
          </p:nvPr>
        </p:nvSpPr>
        <p:spPr/>
        <p:txBody>
          <a:bodyPr/>
          <a:lstStyle/>
          <a:p>
            <a:fld id="{C7F720F4-2D70-4A03-B040-D0144C303624}" type="slidenum">
              <a:rPr lang="fr-BE" smtClean="0"/>
              <a:pPr/>
              <a:t>30</a:t>
            </a:fld>
            <a:endParaRPr lang="fr-BE"/>
          </a:p>
        </p:txBody>
      </p:sp>
    </p:spTree>
    <p:extLst>
      <p:ext uri="{BB962C8B-B14F-4D97-AF65-F5344CB8AC3E}">
        <p14:creationId xmlns:p14="http://schemas.microsoft.com/office/powerpoint/2010/main" val="19839512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BE" sz="1200" kern="1200" dirty="0">
                <a:solidFill>
                  <a:schemeClr val="tx1"/>
                </a:solidFill>
                <a:effectLst/>
                <a:latin typeface="+mn-lt"/>
                <a:ea typeface="+mn-ea"/>
                <a:cs typeface="+mn-cs"/>
              </a:rPr>
              <a:t>Les participants – les professionnels comme les autres – devront s’engager par serment à orienter les choix dans le respect de la mission du Forum, dans l’intérêt général des générations futures. </a:t>
            </a:r>
          </a:p>
          <a:p>
            <a:pPr marL="0" marR="0" lvl="0" indent="0" algn="l" defTabSz="914400" rtl="0" eaLnBrk="1" fontAlgn="auto" latinLnBrk="0" hangingPunct="1">
              <a:lnSpc>
                <a:spcPct val="100000"/>
              </a:lnSpc>
              <a:spcBef>
                <a:spcPts val="0"/>
              </a:spcBef>
              <a:spcAft>
                <a:spcPts val="0"/>
              </a:spcAft>
              <a:buClrTx/>
              <a:buSzTx/>
              <a:buFontTx/>
              <a:buNone/>
              <a:tabLst/>
              <a:defRPr/>
            </a:pPr>
            <a:r>
              <a:rPr lang="fr-BE" sz="1200" kern="1200" dirty="0">
                <a:solidFill>
                  <a:schemeClr val="tx1"/>
                </a:solidFill>
                <a:effectLst/>
                <a:latin typeface="+mn-lt"/>
                <a:ea typeface="+mn-ea"/>
                <a:cs typeface="+mn-cs"/>
              </a:rPr>
              <a:t>Cette disposition est loin d’être un détail. Eviter une telle forme d’engagement solennel ne pourrait que jeter le doute sur les intentions des initiateurs du projet ET des participants.</a:t>
            </a:r>
          </a:p>
          <a:p>
            <a:endParaRPr lang="fr-BE" dirty="0"/>
          </a:p>
        </p:txBody>
      </p:sp>
      <p:sp>
        <p:nvSpPr>
          <p:cNvPr id="4" name="Slide Number Placeholder 3"/>
          <p:cNvSpPr>
            <a:spLocks noGrp="1"/>
          </p:cNvSpPr>
          <p:nvPr>
            <p:ph type="sldNum" sz="quarter" idx="5"/>
          </p:nvPr>
        </p:nvSpPr>
        <p:spPr/>
        <p:txBody>
          <a:bodyPr/>
          <a:lstStyle/>
          <a:p>
            <a:fld id="{C7F720F4-2D70-4A03-B040-D0144C303624}" type="slidenum">
              <a:rPr lang="fr-BE" smtClean="0"/>
              <a:pPr/>
              <a:t>31</a:t>
            </a:fld>
            <a:endParaRPr lang="fr-BE"/>
          </a:p>
        </p:txBody>
      </p:sp>
    </p:spTree>
    <p:extLst>
      <p:ext uri="{BB962C8B-B14F-4D97-AF65-F5344CB8AC3E}">
        <p14:creationId xmlns:p14="http://schemas.microsoft.com/office/powerpoint/2010/main" val="96585184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BE" sz="1200" kern="1200" dirty="0">
                <a:solidFill>
                  <a:schemeClr val="tx1"/>
                </a:solidFill>
                <a:effectLst/>
                <a:latin typeface="+mn-lt"/>
                <a:ea typeface="+mn-ea"/>
                <a:cs typeface="+mn-cs"/>
              </a:rPr>
              <a:t>1) « </a:t>
            </a:r>
            <a:r>
              <a:rPr lang="fr-BE" sz="1200" i="1" kern="1200" dirty="0">
                <a:solidFill>
                  <a:schemeClr val="tx1"/>
                </a:solidFill>
                <a:effectLst/>
                <a:latin typeface="+mn-lt"/>
                <a:ea typeface="+mn-ea"/>
                <a:cs typeface="+mn-cs"/>
              </a:rPr>
              <a:t>Les patrons et les syndicats ont chacun une part de pouvoir, surtout les patrons bien sûr mais les syndicats peuvent faire </a:t>
            </a:r>
            <a:r>
              <a:rPr lang="fr-BE" sz="1200" i="1" kern="1200" dirty="0" err="1">
                <a:solidFill>
                  <a:schemeClr val="tx1"/>
                </a:solidFill>
                <a:effectLst/>
                <a:latin typeface="+mn-lt"/>
                <a:ea typeface="+mn-ea"/>
                <a:cs typeface="+mn-cs"/>
              </a:rPr>
              <a:t>ch</a:t>
            </a:r>
            <a:r>
              <a:rPr lang="fr-BE" sz="1200" i="1" kern="1200" dirty="0">
                <a:solidFill>
                  <a:schemeClr val="tx1"/>
                </a:solidFill>
                <a:effectLst/>
                <a:latin typeface="+mn-lt"/>
                <a:ea typeface="+mn-ea"/>
                <a:cs typeface="+mn-cs"/>
              </a:rPr>
              <a:t>… s’ils le veulent vraiment !</a:t>
            </a:r>
          </a:p>
          <a:p>
            <a:r>
              <a:rPr lang="fr-BE" sz="1200" i="1" kern="1200" dirty="0">
                <a:solidFill>
                  <a:schemeClr val="tx1"/>
                </a:solidFill>
                <a:effectLst/>
                <a:latin typeface="+mn-lt"/>
                <a:ea typeface="+mn-ea"/>
                <a:cs typeface="+mn-cs"/>
              </a:rPr>
              <a:t> </a:t>
            </a:r>
          </a:p>
          <a:p>
            <a:r>
              <a:rPr lang="fr-BE" sz="1200" i="1" kern="1200" dirty="0">
                <a:solidFill>
                  <a:schemeClr val="tx1"/>
                </a:solidFill>
                <a:effectLst/>
                <a:latin typeface="+mn-lt"/>
                <a:ea typeface="+mn-ea"/>
                <a:cs typeface="+mn-cs"/>
              </a:rPr>
              <a:t>Ce pouvoir, ils se le partagent tranquillement au sein de la ‘concertation sociale’ qui se fait entre eux, sans les autres (toujours) et sans les autorités, sauf si vraiment ils n’y arrivent pas !</a:t>
            </a:r>
          </a:p>
          <a:p>
            <a:r>
              <a:rPr lang="fr-BE" sz="1200" i="1" kern="1200" dirty="0">
                <a:solidFill>
                  <a:schemeClr val="tx1"/>
                </a:solidFill>
                <a:effectLst/>
                <a:latin typeface="+mn-lt"/>
                <a:ea typeface="+mn-ea"/>
                <a:cs typeface="+mn-cs"/>
              </a:rPr>
              <a:t>La dernière chose qu’ils veulent, c’est de voir arriver des intrus.</a:t>
            </a:r>
          </a:p>
          <a:p>
            <a:r>
              <a:rPr lang="fr-BE" sz="1200" i="1" kern="1200" dirty="0">
                <a:solidFill>
                  <a:schemeClr val="tx1"/>
                </a:solidFill>
                <a:effectLst/>
                <a:latin typeface="+mn-lt"/>
                <a:ea typeface="+mn-ea"/>
                <a:cs typeface="+mn-cs"/>
              </a:rPr>
              <a:t>Alors, dès que quelque chose se fait pour élargir la base de cette concertation sociale, très vite, on crée un autre organe, souvent officieux où la discussion ‘sérieuse’ (sans les autres) va pouvoir se poursuivre, tranquillement !</a:t>
            </a:r>
          </a:p>
          <a:p>
            <a:r>
              <a:rPr lang="fr-BE" sz="1200" i="1" kern="1200" dirty="0">
                <a:solidFill>
                  <a:schemeClr val="tx1"/>
                </a:solidFill>
                <a:effectLst/>
                <a:latin typeface="+mn-lt"/>
                <a:ea typeface="+mn-ea"/>
                <a:cs typeface="+mn-cs"/>
              </a:rPr>
              <a:t> </a:t>
            </a:r>
          </a:p>
          <a:p>
            <a:r>
              <a:rPr lang="fr-BE" sz="1200" i="1" kern="1200" dirty="0">
                <a:solidFill>
                  <a:schemeClr val="tx1"/>
                </a:solidFill>
                <a:effectLst/>
                <a:latin typeface="+mn-lt"/>
                <a:ea typeface="+mn-ea"/>
                <a:cs typeface="+mn-cs"/>
              </a:rPr>
              <a:t>Il ne faut donc rien espérer de concret sur la gouvernance avec les patrons et les syndicats</a:t>
            </a:r>
            <a:r>
              <a:rPr lang="fr-BE" sz="1200" kern="1200" dirty="0">
                <a:solidFill>
                  <a:schemeClr val="tx1"/>
                </a:solidFill>
                <a:effectLst/>
                <a:latin typeface="+mn-lt"/>
                <a:ea typeface="+mn-ea"/>
                <a:cs typeface="+mn-cs"/>
              </a:rPr>
              <a:t>. »</a:t>
            </a:r>
          </a:p>
          <a:p>
            <a:endParaRPr lang="fr-BE" sz="1200" kern="1200" dirty="0">
              <a:solidFill>
                <a:schemeClr val="tx1"/>
              </a:solidFill>
              <a:effectLst/>
              <a:latin typeface="+mn-lt"/>
              <a:ea typeface="+mn-ea"/>
              <a:cs typeface="+mn-cs"/>
            </a:endParaRPr>
          </a:p>
          <a:p>
            <a:r>
              <a:rPr lang="fr-BE" sz="1200" kern="1200" dirty="0">
                <a:solidFill>
                  <a:schemeClr val="tx1"/>
                </a:solidFill>
                <a:effectLst/>
                <a:latin typeface="+mn-lt"/>
                <a:ea typeface="+mn-ea"/>
                <a:cs typeface="+mn-cs"/>
              </a:rPr>
              <a:t>Nuances (dixit un néerlandophone):</a:t>
            </a:r>
          </a:p>
          <a:p>
            <a:endParaRPr lang="fr-BE" sz="1200" kern="1200" dirty="0">
              <a:solidFill>
                <a:schemeClr val="tx1"/>
              </a:solidFill>
              <a:effectLst/>
              <a:latin typeface="+mn-lt"/>
              <a:ea typeface="+mn-ea"/>
              <a:cs typeface="+mn-cs"/>
            </a:endParaRPr>
          </a:p>
          <a:p>
            <a:r>
              <a:rPr lang="fr-BE" sz="1200" kern="1200" dirty="0">
                <a:solidFill>
                  <a:schemeClr val="tx1"/>
                </a:solidFill>
                <a:effectLst/>
                <a:latin typeface="+mn-lt"/>
                <a:ea typeface="+mn-ea"/>
                <a:cs typeface="+mn-cs"/>
              </a:rPr>
              <a:t>2) Les organisations patronales sont réparties entre les multinationales/grandes entreprises et les PME ; les intérêts et les sensibilités des uns et des autres, dans ce contexte de la transition, ne sont pas identiques,</a:t>
            </a:r>
          </a:p>
          <a:p>
            <a:pPr marL="0" indent="0">
              <a:buFontTx/>
              <a:buNone/>
            </a:pPr>
            <a:endParaRPr lang="fr-BE" sz="1200" kern="1200" dirty="0">
              <a:solidFill>
                <a:schemeClr val="tx1"/>
              </a:solidFill>
              <a:effectLst/>
              <a:latin typeface="+mn-lt"/>
              <a:ea typeface="+mn-ea"/>
              <a:cs typeface="+mn-cs"/>
            </a:endParaRPr>
          </a:p>
          <a:p>
            <a:pPr marL="0" indent="0">
              <a:buFontTx/>
              <a:buNone/>
            </a:pPr>
            <a:r>
              <a:rPr lang="fr-BE" sz="1200" kern="1200" dirty="0">
                <a:solidFill>
                  <a:schemeClr val="tx1"/>
                </a:solidFill>
                <a:effectLst/>
                <a:latin typeface="+mn-lt"/>
                <a:ea typeface="+mn-ea"/>
                <a:cs typeface="+mn-cs"/>
              </a:rPr>
              <a:t>3) De même, au sein des organisations de travailleurs, différentes sensibilités co-existent entre les directions et services d’étude prêts à coopérer avec les partisans d’une transition et </a:t>
            </a:r>
          </a:p>
          <a:p>
            <a:pPr marL="171450" indent="-171450">
              <a:buFontTx/>
              <a:buChar char="-"/>
            </a:pPr>
            <a:r>
              <a:rPr lang="fr-BE" sz="1200" kern="1200" dirty="0">
                <a:solidFill>
                  <a:schemeClr val="tx1"/>
                </a:solidFill>
                <a:effectLst/>
                <a:latin typeface="+mn-lt"/>
                <a:ea typeface="+mn-ea"/>
                <a:cs typeface="+mn-cs"/>
              </a:rPr>
              <a:t> d’une pat les responsables de l'agenda quotidien depuis plus de 10 ans d'un gouvernement fédéral de droite </a:t>
            </a:r>
          </a:p>
          <a:p>
            <a:pPr marL="171450" indent="-171450">
              <a:buFontTx/>
              <a:buChar char="-"/>
            </a:pPr>
            <a:r>
              <a:rPr lang="fr-BE" sz="1200" kern="1200" dirty="0">
                <a:solidFill>
                  <a:schemeClr val="tx1"/>
                </a:solidFill>
                <a:effectLst/>
                <a:latin typeface="+mn-lt"/>
                <a:ea typeface="+mn-ea"/>
                <a:cs typeface="+mn-cs"/>
              </a:rPr>
              <a:t>et d’autre part les membres (+/- 50%) qui ne sont pas socialistes (FGTB)/chrétiens-démocrates (ACV)/libéraux (ACLVB) et donc proches d’un autre parti politique (en Flandre dans une large mesure VB et NV-A),</a:t>
            </a:r>
          </a:p>
          <a:p>
            <a:endParaRPr lang="fr-BE" sz="1200" kern="1200" dirty="0">
              <a:solidFill>
                <a:schemeClr val="tx1"/>
              </a:solidFill>
              <a:effectLst/>
              <a:latin typeface="+mn-lt"/>
              <a:ea typeface="+mn-ea"/>
              <a:cs typeface="+mn-cs"/>
            </a:endParaRPr>
          </a:p>
          <a:p>
            <a:endParaRPr lang="fr-BE" dirty="0"/>
          </a:p>
        </p:txBody>
      </p:sp>
      <p:sp>
        <p:nvSpPr>
          <p:cNvPr id="4" name="Slide Number Placeholder 3"/>
          <p:cNvSpPr>
            <a:spLocks noGrp="1"/>
          </p:cNvSpPr>
          <p:nvPr>
            <p:ph type="sldNum" sz="quarter" idx="5"/>
          </p:nvPr>
        </p:nvSpPr>
        <p:spPr/>
        <p:txBody>
          <a:bodyPr/>
          <a:lstStyle/>
          <a:p>
            <a:fld id="{C7F720F4-2D70-4A03-B040-D0144C303624}" type="slidenum">
              <a:rPr lang="fr-BE" smtClean="0"/>
              <a:pPr/>
              <a:t>32</a:t>
            </a:fld>
            <a:endParaRPr lang="fr-BE"/>
          </a:p>
        </p:txBody>
      </p:sp>
    </p:spTree>
    <p:extLst>
      <p:ext uri="{BB962C8B-B14F-4D97-AF65-F5344CB8AC3E}">
        <p14:creationId xmlns:p14="http://schemas.microsoft.com/office/powerpoint/2010/main" val="3857252322"/>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a:p>
        </p:txBody>
      </p:sp>
      <p:sp>
        <p:nvSpPr>
          <p:cNvPr id="4" name="Slide Number Placeholder 3"/>
          <p:cNvSpPr>
            <a:spLocks noGrp="1"/>
          </p:cNvSpPr>
          <p:nvPr>
            <p:ph type="sldNum" sz="quarter" idx="5"/>
          </p:nvPr>
        </p:nvSpPr>
        <p:spPr/>
        <p:txBody>
          <a:bodyPr/>
          <a:lstStyle/>
          <a:p>
            <a:fld id="{C7F720F4-2D70-4A03-B040-D0144C303624}" type="slidenum">
              <a:rPr lang="fr-BE" smtClean="0"/>
              <a:pPr/>
              <a:t>33</a:t>
            </a:fld>
            <a:endParaRPr lang="fr-BE"/>
          </a:p>
        </p:txBody>
      </p:sp>
    </p:spTree>
    <p:extLst>
      <p:ext uri="{BB962C8B-B14F-4D97-AF65-F5344CB8AC3E}">
        <p14:creationId xmlns:p14="http://schemas.microsoft.com/office/powerpoint/2010/main" val="354643031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a:p>
        </p:txBody>
      </p:sp>
      <p:sp>
        <p:nvSpPr>
          <p:cNvPr id="4" name="Slide Number Placeholder 3"/>
          <p:cNvSpPr>
            <a:spLocks noGrp="1"/>
          </p:cNvSpPr>
          <p:nvPr>
            <p:ph type="sldNum" sz="quarter" idx="5"/>
          </p:nvPr>
        </p:nvSpPr>
        <p:spPr/>
        <p:txBody>
          <a:bodyPr/>
          <a:lstStyle/>
          <a:p>
            <a:fld id="{C7F720F4-2D70-4A03-B040-D0144C303624}" type="slidenum">
              <a:rPr lang="fr-BE" smtClean="0"/>
              <a:pPr/>
              <a:t>34</a:t>
            </a:fld>
            <a:endParaRPr lang="fr-BE"/>
          </a:p>
        </p:txBody>
      </p:sp>
    </p:spTree>
    <p:extLst>
      <p:ext uri="{BB962C8B-B14F-4D97-AF65-F5344CB8AC3E}">
        <p14:creationId xmlns:p14="http://schemas.microsoft.com/office/powerpoint/2010/main" val="2016616840"/>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dirty="0"/>
          </a:p>
        </p:txBody>
      </p:sp>
      <p:sp>
        <p:nvSpPr>
          <p:cNvPr id="4" name="Slide Number Placeholder 3"/>
          <p:cNvSpPr>
            <a:spLocks noGrp="1"/>
          </p:cNvSpPr>
          <p:nvPr>
            <p:ph type="sldNum" sz="quarter" idx="5"/>
          </p:nvPr>
        </p:nvSpPr>
        <p:spPr/>
        <p:txBody>
          <a:bodyPr/>
          <a:lstStyle/>
          <a:p>
            <a:fld id="{C7F720F4-2D70-4A03-B040-D0144C303624}" type="slidenum">
              <a:rPr lang="fr-BE" smtClean="0"/>
              <a:pPr/>
              <a:t>35</a:t>
            </a:fld>
            <a:endParaRPr lang="fr-BE"/>
          </a:p>
        </p:txBody>
      </p:sp>
    </p:spTree>
    <p:extLst>
      <p:ext uri="{BB962C8B-B14F-4D97-AF65-F5344CB8AC3E}">
        <p14:creationId xmlns:p14="http://schemas.microsoft.com/office/powerpoint/2010/main" val="1025766719"/>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dirty="0"/>
          </a:p>
          <a:p>
            <a:r>
              <a:rPr lang="fr-BE" dirty="0"/>
              <a:t>Pour info: fin novembre 2019, le MR + le VLD + le </a:t>
            </a:r>
            <a:r>
              <a:rPr lang="fr-BE" dirty="0" err="1"/>
              <a:t>Sp.a</a:t>
            </a:r>
            <a:r>
              <a:rPr lang="fr-BE" dirty="0"/>
              <a:t>, soutenu par Ecolo-</a:t>
            </a:r>
            <a:r>
              <a:rPr lang="fr-BE" dirty="0" err="1"/>
              <a:t>Groen</a:t>
            </a:r>
            <a:r>
              <a:rPr lang="fr-BE" dirty="0"/>
              <a:t> (entre autres) ont proposé au Sénat de se pencher sur </a:t>
            </a:r>
            <a:r>
              <a:rPr lang="fr-BE" sz="1200" kern="1200" dirty="0">
                <a:solidFill>
                  <a:schemeClr val="tx1"/>
                </a:solidFill>
                <a:effectLst/>
                <a:latin typeface="+mn-lt"/>
                <a:ea typeface="+mn-ea"/>
                <a:cs typeface="+mn-cs"/>
              </a:rPr>
              <a:t>« </a:t>
            </a:r>
            <a:r>
              <a:rPr lang="fr-BE" sz="1200" i="1" kern="1200" dirty="0">
                <a:solidFill>
                  <a:schemeClr val="tx1"/>
                </a:solidFill>
                <a:effectLst/>
                <a:latin typeface="+mn-lt"/>
                <a:ea typeface="+mn-ea"/>
                <a:cs typeface="+mn-cs"/>
              </a:rPr>
              <a:t>la nécessaire modernisation de notre système démocratique en complétant la démocratie représentative par une participation accrue des citoyens dans la prise de décisions aux différents niveaux de pouvoir ainsi qu'au sein de la société</a:t>
            </a:r>
            <a:r>
              <a:rPr lang="fr-BE" sz="1200" kern="1200" dirty="0">
                <a:solidFill>
                  <a:schemeClr val="tx1"/>
                </a:solidFill>
                <a:effectLst/>
                <a:latin typeface="+mn-lt"/>
                <a:ea typeface="+mn-ea"/>
                <a:cs typeface="+mn-cs"/>
              </a:rPr>
              <a:t>«. </a:t>
            </a:r>
          </a:p>
          <a:p>
            <a:r>
              <a:rPr lang="fr-BE" sz="1200" kern="1200" dirty="0">
                <a:solidFill>
                  <a:schemeClr val="tx1"/>
                </a:solidFill>
                <a:effectLst/>
                <a:latin typeface="+mn-lt"/>
                <a:ea typeface="+mn-ea"/>
                <a:cs typeface="+mn-cs"/>
              </a:rPr>
              <a:t>La demande a été approuvée en assemblée plénière (</a:t>
            </a:r>
            <a:r>
              <a:rPr lang="fr-BE" sz="1200" u="sng" kern="1200" dirty="0">
                <a:solidFill>
                  <a:schemeClr val="tx1"/>
                </a:solidFill>
                <a:effectLst/>
                <a:latin typeface="+mn-lt"/>
                <a:ea typeface="+mn-ea"/>
                <a:cs typeface="+mn-cs"/>
              </a:rPr>
              <a:t>unanimité côté FR, 50%  des voix côté NL).</a:t>
            </a:r>
          </a:p>
          <a:p>
            <a:pPr lvl="0"/>
            <a:endParaRPr lang="fr-BE" sz="1200" kern="1200" dirty="0">
              <a:solidFill>
                <a:schemeClr val="tx1"/>
              </a:solidFill>
              <a:effectLst/>
              <a:latin typeface="+mn-lt"/>
              <a:ea typeface="+mn-ea"/>
              <a:cs typeface="+mn-cs"/>
            </a:endParaRPr>
          </a:p>
          <a:p>
            <a:pPr lvl="0"/>
            <a:r>
              <a:rPr lang="fr-BE" sz="1200" kern="1200" dirty="0">
                <a:solidFill>
                  <a:schemeClr val="tx1"/>
                </a:solidFill>
                <a:effectLst/>
                <a:latin typeface="+mn-lt"/>
                <a:ea typeface="+mn-ea"/>
                <a:cs typeface="+mn-cs"/>
              </a:rPr>
              <a:t>Une commission sénatoriale baptisée « Renouveau démocratique et Citoyenneté » a été créée le 22/11/2019</a:t>
            </a:r>
          </a:p>
          <a:p>
            <a:r>
              <a:rPr lang="fr-BE" sz="1200" kern="1200" dirty="0">
                <a:solidFill>
                  <a:schemeClr val="tx1"/>
                </a:solidFill>
                <a:effectLst/>
                <a:latin typeface="+mn-lt"/>
                <a:ea typeface="+mn-ea"/>
                <a:cs typeface="+mn-cs"/>
              </a:rPr>
              <a:t> </a:t>
            </a:r>
          </a:p>
          <a:p>
            <a:r>
              <a:rPr lang="fr-BE" sz="1200" kern="1200" dirty="0">
                <a:solidFill>
                  <a:schemeClr val="tx1"/>
                </a:solidFill>
                <a:effectLst/>
                <a:latin typeface="+mn-lt"/>
                <a:ea typeface="+mn-ea"/>
                <a:cs typeface="+mn-cs"/>
              </a:rPr>
              <a:t>Cette commission s’est réunie plusieurs fois début 2020… </a:t>
            </a:r>
          </a:p>
          <a:p>
            <a:r>
              <a:rPr lang="fr-BE" sz="1200" kern="1200" dirty="0">
                <a:solidFill>
                  <a:schemeClr val="tx1"/>
                </a:solidFill>
                <a:effectLst/>
                <a:latin typeface="+mn-lt"/>
                <a:ea typeface="+mn-ea"/>
                <a:cs typeface="+mn-cs"/>
              </a:rPr>
              <a:t>Travaux actuellement  en suspens pour cause de Covid-19.</a:t>
            </a:r>
          </a:p>
          <a:p>
            <a:endParaRPr lang="fr-BE" dirty="0"/>
          </a:p>
          <a:p>
            <a:r>
              <a:rPr lang="fr-BE" sz="1200" b="1" u="sng" kern="1200" dirty="0">
                <a:solidFill>
                  <a:schemeClr val="tx1"/>
                </a:solidFill>
                <a:effectLst/>
                <a:latin typeface="+mn-lt"/>
                <a:ea typeface="+mn-ea"/>
                <a:cs typeface="+mn-cs"/>
              </a:rPr>
              <a:t>Citation</a:t>
            </a:r>
          </a:p>
          <a:p>
            <a:endParaRPr lang="fr-BE" sz="1200" b="1" u="sng" kern="1200" dirty="0">
              <a:solidFill>
                <a:schemeClr val="tx1"/>
              </a:solidFill>
              <a:effectLst/>
              <a:latin typeface="+mn-lt"/>
              <a:ea typeface="+mn-ea"/>
              <a:cs typeface="+mn-cs"/>
            </a:endParaRPr>
          </a:p>
          <a:p>
            <a:r>
              <a:rPr lang="fr-BE" sz="1200" kern="1200" dirty="0">
                <a:solidFill>
                  <a:schemeClr val="tx1"/>
                </a:solidFill>
                <a:effectLst/>
                <a:latin typeface="+mn-lt"/>
                <a:ea typeface="+mn-ea"/>
                <a:cs typeface="+mn-cs"/>
              </a:rPr>
              <a:t>« </a:t>
            </a:r>
            <a:r>
              <a:rPr lang="fr-BE" sz="1200" i="1" kern="1200" dirty="0">
                <a:solidFill>
                  <a:schemeClr val="tx1"/>
                </a:solidFill>
                <a:effectLst/>
                <a:latin typeface="+mn-lt"/>
                <a:ea typeface="+mn-ea"/>
                <a:cs typeface="+mn-cs"/>
              </a:rPr>
              <a:t>Il y a (…) une course contre le temps : les partis et les pouvoirs publics ont toujours un temps de retard sur le futur, ils sont écrasés par la gestion du présent. (…) L’État est pris de vitesse par les citoyens (…). </a:t>
            </a:r>
            <a:r>
              <a:rPr lang="fr-BE" sz="1200" i="1" u="sng" kern="1200" dirty="0">
                <a:solidFill>
                  <a:schemeClr val="tx1"/>
                </a:solidFill>
                <a:effectLst/>
                <a:latin typeface="+mn-lt"/>
                <a:ea typeface="+mn-ea"/>
                <a:cs typeface="+mn-cs"/>
              </a:rPr>
              <a:t>C’est presque toujours dans la société civile que les vraies innovations ont lieu</a:t>
            </a:r>
            <a:r>
              <a:rPr lang="fr-BE" sz="1200" u="sng" kern="1200" dirty="0">
                <a:solidFill>
                  <a:schemeClr val="tx1"/>
                </a:solidFill>
                <a:effectLst/>
                <a:latin typeface="+mn-lt"/>
                <a:ea typeface="+mn-ea"/>
                <a:cs typeface="+mn-cs"/>
              </a:rPr>
              <a:t>.</a:t>
            </a:r>
            <a:r>
              <a:rPr lang="fr-BE" sz="1200" kern="1200" dirty="0">
                <a:solidFill>
                  <a:schemeClr val="tx1"/>
                </a:solidFill>
                <a:effectLst/>
                <a:latin typeface="+mn-lt"/>
                <a:ea typeface="+mn-ea"/>
                <a:cs typeface="+mn-cs"/>
              </a:rPr>
              <a:t> » (Vincent de </a:t>
            </a:r>
            <a:r>
              <a:rPr lang="fr-BE" sz="1200" kern="1200" dirty="0" err="1">
                <a:solidFill>
                  <a:schemeClr val="tx1"/>
                </a:solidFill>
                <a:effectLst/>
                <a:latin typeface="+mn-lt"/>
                <a:ea typeface="+mn-ea"/>
                <a:cs typeface="+mn-cs"/>
              </a:rPr>
              <a:t>Coorebyter</a:t>
            </a:r>
            <a:r>
              <a:rPr lang="fr-BE" sz="1200" kern="1200" dirty="0">
                <a:solidFill>
                  <a:schemeClr val="tx1"/>
                </a:solidFill>
                <a:effectLst/>
                <a:latin typeface="+mn-lt"/>
                <a:ea typeface="+mn-ea"/>
                <a:cs typeface="+mn-cs"/>
              </a:rPr>
              <a:t>, IN : « La démocratie n’est-elle pas vouée à être en retard sur l’économie ? » (Le Soir, 02/01/2015, p. 2).</a:t>
            </a:r>
          </a:p>
          <a:p>
            <a:endParaRPr lang="fr-BE" dirty="0"/>
          </a:p>
        </p:txBody>
      </p:sp>
      <p:sp>
        <p:nvSpPr>
          <p:cNvPr id="4" name="Slide Number Placeholder 3"/>
          <p:cNvSpPr>
            <a:spLocks noGrp="1"/>
          </p:cNvSpPr>
          <p:nvPr>
            <p:ph type="sldNum" sz="quarter" idx="5"/>
          </p:nvPr>
        </p:nvSpPr>
        <p:spPr/>
        <p:txBody>
          <a:bodyPr/>
          <a:lstStyle/>
          <a:p>
            <a:fld id="{C7F720F4-2D70-4A03-B040-D0144C303624}" type="slidenum">
              <a:rPr lang="fr-BE" smtClean="0"/>
              <a:pPr/>
              <a:t>36</a:t>
            </a:fld>
            <a:endParaRPr lang="fr-BE"/>
          </a:p>
        </p:txBody>
      </p:sp>
    </p:spTree>
    <p:extLst>
      <p:ext uri="{BB962C8B-B14F-4D97-AF65-F5344CB8AC3E}">
        <p14:creationId xmlns:p14="http://schemas.microsoft.com/office/powerpoint/2010/main" val="3655263664"/>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dirty="0"/>
          </a:p>
        </p:txBody>
      </p:sp>
      <p:sp>
        <p:nvSpPr>
          <p:cNvPr id="4" name="Slide Number Placeholder 3"/>
          <p:cNvSpPr>
            <a:spLocks noGrp="1"/>
          </p:cNvSpPr>
          <p:nvPr>
            <p:ph type="sldNum" sz="quarter" idx="10"/>
          </p:nvPr>
        </p:nvSpPr>
        <p:spPr/>
        <p:txBody>
          <a:bodyPr/>
          <a:lstStyle/>
          <a:p>
            <a:fld id="{2D16774F-22AE-4283-BA84-985FEB5FD0C6}" type="slidenum">
              <a:rPr lang="fr-BE" smtClean="0"/>
              <a:t>37</a:t>
            </a:fld>
            <a:endParaRPr lang="fr-BE"/>
          </a:p>
        </p:txBody>
      </p:sp>
    </p:spTree>
    <p:extLst>
      <p:ext uri="{BB962C8B-B14F-4D97-AF65-F5344CB8AC3E}">
        <p14:creationId xmlns:p14="http://schemas.microsoft.com/office/powerpoint/2010/main" val="4064163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BE" sz="1200" b="0" u="sng" kern="1200" dirty="0">
                <a:solidFill>
                  <a:schemeClr val="tx1"/>
                </a:solidFill>
                <a:effectLst/>
                <a:latin typeface="+mn-lt"/>
                <a:ea typeface="+mn-ea"/>
                <a:cs typeface="+mn-cs"/>
              </a:rPr>
              <a:t>Risques d’effondrements:</a:t>
            </a:r>
          </a:p>
          <a:p>
            <a:pPr marL="0" marR="0" lvl="0" indent="0" algn="l" defTabSz="914400" rtl="0" eaLnBrk="1" fontAlgn="auto" latinLnBrk="0" hangingPunct="1">
              <a:lnSpc>
                <a:spcPct val="100000"/>
              </a:lnSpc>
              <a:spcBef>
                <a:spcPts val="0"/>
              </a:spcBef>
              <a:spcAft>
                <a:spcPts val="0"/>
              </a:spcAft>
              <a:buClrTx/>
              <a:buSzTx/>
              <a:buFontTx/>
              <a:buNone/>
              <a:tabLst/>
              <a:defRPr/>
            </a:pPr>
            <a:endParaRPr lang="fr-BE" sz="1200" b="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BE" sz="1200" b="0" kern="1200" dirty="0">
                <a:solidFill>
                  <a:schemeClr val="tx1"/>
                </a:solidFill>
                <a:effectLst/>
                <a:latin typeface="+mn-lt"/>
                <a:ea typeface="+mn-ea"/>
                <a:cs typeface="+mn-cs"/>
              </a:rPr>
              <a:t>Nous ne disposons que d’une seule Terre aux ressources limitées, que nous gaspillons allègrement au profit d’une petite partie de l’humanité et sans penser aux générations futures. Et nous servons de modèle aux pays du Sud dont les habitants veulent SOIT nous imiter  </a:t>
            </a:r>
            <a:r>
              <a:rPr lang="fr-BE" sz="1200" u="sng" kern="1200" dirty="0">
                <a:solidFill>
                  <a:schemeClr val="tx1"/>
                </a:solidFill>
                <a:effectLst/>
                <a:latin typeface="+mn-lt"/>
                <a:ea typeface="+mn-ea"/>
                <a:cs typeface="+mn-cs"/>
              </a:rPr>
              <a:t>en adoptant nos habitudes de consommation  SOIT</a:t>
            </a:r>
            <a:r>
              <a:rPr lang="fr-BE" sz="1200" b="0" kern="1200" dirty="0">
                <a:solidFill>
                  <a:schemeClr val="tx1"/>
                </a:solidFill>
                <a:effectLst/>
                <a:latin typeface="+mn-lt"/>
                <a:ea typeface="+mn-ea"/>
                <a:cs typeface="+mn-cs"/>
              </a:rPr>
              <a:t> émigrer chez nous.</a:t>
            </a:r>
          </a:p>
          <a:p>
            <a:pPr marL="0" marR="0" lvl="0" indent="0" algn="l" defTabSz="914400" rtl="0" eaLnBrk="1" fontAlgn="auto" latinLnBrk="0" hangingPunct="1">
              <a:lnSpc>
                <a:spcPct val="100000"/>
              </a:lnSpc>
              <a:spcBef>
                <a:spcPts val="0"/>
              </a:spcBef>
              <a:spcAft>
                <a:spcPts val="0"/>
              </a:spcAft>
              <a:buClrTx/>
              <a:buSzTx/>
              <a:buFontTx/>
              <a:buNone/>
              <a:tabLst/>
              <a:defRPr/>
            </a:pPr>
            <a:endParaRPr lang="fr-BE" sz="1200" b="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BE" sz="1200" b="0" u="sng" kern="1200" dirty="0">
                <a:solidFill>
                  <a:schemeClr val="tx1"/>
                </a:solidFill>
                <a:effectLst/>
                <a:latin typeface="+mn-lt"/>
                <a:ea typeface="+mn-ea"/>
                <a:cs typeface="+mn-cs"/>
              </a:rPr>
              <a:t>Nos institutions:</a:t>
            </a:r>
          </a:p>
          <a:p>
            <a:pPr marL="0" marR="0" lvl="0" indent="0" algn="l" defTabSz="914400" rtl="0" eaLnBrk="1" fontAlgn="auto" latinLnBrk="0" hangingPunct="1">
              <a:lnSpc>
                <a:spcPct val="100000"/>
              </a:lnSpc>
              <a:spcBef>
                <a:spcPts val="0"/>
              </a:spcBef>
              <a:spcAft>
                <a:spcPts val="0"/>
              </a:spcAft>
              <a:buClrTx/>
              <a:buSzTx/>
              <a:buFontTx/>
              <a:buNone/>
              <a:tabLst/>
              <a:defRPr/>
            </a:pPr>
            <a:endParaRPr lang="fr-BE" sz="1200" b="0" kern="1200" dirty="0">
              <a:solidFill>
                <a:schemeClr val="tx1"/>
              </a:solidFill>
              <a:effectLst/>
              <a:latin typeface="+mn-lt"/>
              <a:ea typeface="+mn-ea"/>
              <a:cs typeface="+mn-cs"/>
            </a:endParaRPr>
          </a:p>
          <a:p>
            <a:pPr lvl="0"/>
            <a:r>
              <a:rPr lang="fr-BE" sz="1200" kern="1200" dirty="0">
                <a:solidFill>
                  <a:schemeClr val="tx1"/>
                </a:solidFill>
                <a:effectLst/>
                <a:latin typeface="+mn-lt"/>
                <a:ea typeface="+mn-ea"/>
                <a:cs typeface="+mn-cs"/>
              </a:rPr>
              <a:t>Les pouvoirs législatifs et exécutifs, essentiellement préoccupés par l’élection suivante, ne répondent pas à ces défis complexes dont les échéances leurs paraissent lointaines. Il y a bien une « stratégie de développement durable à l’horizon 2030 », Mais les partis et les pouvoirs publics, écrasés par la gestion du présent, ne leur prêtent qu’une oreille distraite.</a:t>
            </a:r>
          </a:p>
          <a:p>
            <a:pPr lvl="0"/>
            <a:endParaRPr lang="fr-BE" sz="1200" kern="1200" dirty="0">
              <a:solidFill>
                <a:schemeClr val="tx1"/>
              </a:solidFill>
              <a:effectLst/>
              <a:latin typeface="+mn-lt"/>
              <a:ea typeface="+mn-ea"/>
              <a:cs typeface="+mn-cs"/>
            </a:endParaRPr>
          </a:p>
          <a:p>
            <a:pPr lvl="0"/>
            <a:endParaRPr lang="fr-BE"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fr-BE" sz="1200" b="0" kern="1200" dirty="0">
              <a:solidFill>
                <a:schemeClr val="tx1"/>
              </a:solidFill>
              <a:effectLst/>
              <a:latin typeface="+mn-lt"/>
              <a:ea typeface="+mn-ea"/>
              <a:cs typeface="+mn-cs"/>
            </a:endParaRPr>
          </a:p>
          <a:p>
            <a:endParaRPr lang="fr-BE" dirty="0"/>
          </a:p>
          <a:p>
            <a:pPr marL="0" marR="0" lvl="0" indent="0" algn="l" defTabSz="914400" rtl="0" eaLnBrk="1" fontAlgn="auto" latinLnBrk="0" hangingPunct="1">
              <a:lnSpc>
                <a:spcPct val="100000"/>
              </a:lnSpc>
              <a:spcBef>
                <a:spcPts val="0"/>
              </a:spcBef>
              <a:spcAft>
                <a:spcPts val="0"/>
              </a:spcAft>
              <a:buClrTx/>
              <a:buSzTx/>
              <a:buFontTx/>
              <a:buNone/>
              <a:tabLst/>
              <a:defRPr/>
            </a:pPr>
            <a:r>
              <a:rPr lang="fr-BE" sz="1200" b="0" i="1" kern="1200" dirty="0">
                <a:solidFill>
                  <a:schemeClr val="tx1"/>
                </a:solidFill>
                <a:effectLst/>
                <a:latin typeface="+mn-lt"/>
                <a:ea typeface="+mn-ea"/>
                <a:cs typeface="+mn-cs"/>
              </a:rPr>
              <a:t>Plan climat BE= 620 p – RFA = 210 p</a:t>
            </a:r>
          </a:p>
          <a:p>
            <a:endParaRPr lang="fr-BE" dirty="0"/>
          </a:p>
        </p:txBody>
      </p:sp>
      <p:sp>
        <p:nvSpPr>
          <p:cNvPr id="4" name="Slide Number Placeholder 3"/>
          <p:cNvSpPr>
            <a:spLocks noGrp="1"/>
          </p:cNvSpPr>
          <p:nvPr>
            <p:ph type="sldNum" sz="quarter" idx="5"/>
          </p:nvPr>
        </p:nvSpPr>
        <p:spPr/>
        <p:txBody>
          <a:bodyPr/>
          <a:lstStyle/>
          <a:p>
            <a:fld id="{C7F720F4-2D70-4A03-B040-D0144C303624}" type="slidenum">
              <a:rPr lang="fr-BE" smtClean="0"/>
              <a:pPr/>
              <a:t>4</a:t>
            </a:fld>
            <a:endParaRPr lang="fr-BE"/>
          </a:p>
        </p:txBody>
      </p:sp>
    </p:spTree>
    <p:extLst>
      <p:ext uri="{BB962C8B-B14F-4D97-AF65-F5344CB8AC3E}">
        <p14:creationId xmlns:p14="http://schemas.microsoft.com/office/powerpoint/2010/main" val="152112736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fr-BE" sz="1200" b="0" i="1" kern="1200" dirty="0">
              <a:solidFill>
                <a:schemeClr val="tx1"/>
              </a:solidFill>
              <a:effectLst/>
              <a:latin typeface="+mn-lt"/>
              <a:ea typeface="+mn-ea"/>
              <a:cs typeface="+mn-cs"/>
            </a:endParaRPr>
          </a:p>
          <a:p>
            <a:r>
              <a:rPr lang="fr-BE" dirty="0"/>
              <a:t>Notre…</a:t>
            </a:r>
          </a:p>
        </p:txBody>
      </p:sp>
      <p:sp>
        <p:nvSpPr>
          <p:cNvPr id="4" name="Slide Number Placeholder 3"/>
          <p:cNvSpPr>
            <a:spLocks noGrp="1"/>
          </p:cNvSpPr>
          <p:nvPr>
            <p:ph type="sldNum" sz="quarter" idx="5"/>
          </p:nvPr>
        </p:nvSpPr>
        <p:spPr/>
        <p:txBody>
          <a:bodyPr/>
          <a:lstStyle/>
          <a:p>
            <a:fld id="{C7F720F4-2D70-4A03-B040-D0144C303624}" type="slidenum">
              <a:rPr lang="fr-BE" smtClean="0"/>
              <a:pPr/>
              <a:t>5</a:t>
            </a:fld>
            <a:endParaRPr lang="fr-BE"/>
          </a:p>
        </p:txBody>
      </p:sp>
    </p:spTree>
    <p:extLst>
      <p:ext uri="{BB962C8B-B14F-4D97-AF65-F5344CB8AC3E}">
        <p14:creationId xmlns:p14="http://schemas.microsoft.com/office/powerpoint/2010/main" val="212213422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BE" sz="1200" kern="1200" dirty="0">
                <a:solidFill>
                  <a:schemeClr val="tx1"/>
                </a:solidFill>
                <a:effectLst/>
                <a:latin typeface="+mn-lt"/>
                <a:ea typeface="+mn-ea"/>
                <a:cs typeface="+mn-cs"/>
              </a:rPr>
              <a:t> In : </a:t>
            </a:r>
            <a:r>
              <a:rPr lang="fr-BE" sz="1200" i="1" kern="1200" dirty="0">
                <a:solidFill>
                  <a:schemeClr val="tx1"/>
                </a:solidFill>
                <a:effectLst/>
                <a:latin typeface="+mn-lt"/>
                <a:ea typeface="+mn-ea"/>
                <a:cs typeface="+mn-cs"/>
              </a:rPr>
              <a:t>Le Soir</a:t>
            </a:r>
            <a:r>
              <a:rPr lang="fr-BE" sz="1200" kern="1200" dirty="0">
                <a:solidFill>
                  <a:schemeClr val="tx1"/>
                </a:solidFill>
                <a:effectLst/>
                <a:latin typeface="+mn-lt"/>
                <a:ea typeface="+mn-ea"/>
                <a:cs typeface="+mn-cs"/>
              </a:rPr>
              <a:t> du 02/08/19, Carte blanche signée par deux chercheurs en sciences économiques : Olivier </a:t>
            </a:r>
            <a:r>
              <a:rPr lang="fr-BE" sz="1200" kern="1200" dirty="0" err="1">
                <a:solidFill>
                  <a:schemeClr val="tx1"/>
                </a:solidFill>
                <a:effectLst/>
                <a:latin typeface="+mn-lt"/>
                <a:ea typeface="+mn-ea"/>
                <a:cs typeface="+mn-cs"/>
              </a:rPr>
              <a:t>Malay</a:t>
            </a:r>
            <a:r>
              <a:rPr lang="fr-BE" sz="1200" kern="1200" dirty="0">
                <a:solidFill>
                  <a:schemeClr val="tx1"/>
                </a:solidFill>
                <a:effectLst/>
                <a:latin typeface="+mn-lt"/>
                <a:ea typeface="+mn-ea"/>
                <a:cs typeface="+mn-cs"/>
              </a:rPr>
              <a:t> (UCL) et Tanguy </a:t>
            </a:r>
            <a:r>
              <a:rPr lang="fr-BE" sz="1200" kern="1200" dirty="0" err="1">
                <a:solidFill>
                  <a:schemeClr val="tx1"/>
                </a:solidFill>
                <a:effectLst/>
                <a:latin typeface="+mn-lt"/>
                <a:ea typeface="+mn-ea"/>
                <a:cs typeface="+mn-cs"/>
              </a:rPr>
              <a:t>Ollinger</a:t>
            </a:r>
            <a:r>
              <a:rPr lang="fr-BE" sz="1200" kern="1200" dirty="0">
                <a:solidFill>
                  <a:schemeClr val="tx1"/>
                </a:solidFill>
                <a:effectLst/>
                <a:latin typeface="+mn-lt"/>
                <a:ea typeface="+mn-ea"/>
                <a:cs typeface="+mn-cs"/>
              </a:rPr>
              <a:t> (St-Louis).</a:t>
            </a:r>
            <a:endParaRPr lang="fr-BE" dirty="0"/>
          </a:p>
        </p:txBody>
      </p:sp>
      <p:sp>
        <p:nvSpPr>
          <p:cNvPr id="4" name="Slide Number Placeholder 3"/>
          <p:cNvSpPr>
            <a:spLocks noGrp="1"/>
          </p:cNvSpPr>
          <p:nvPr>
            <p:ph type="sldNum" sz="quarter" idx="5"/>
          </p:nvPr>
        </p:nvSpPr>
        <p:spPr/>
        <p:txBody>
          <a:bodyPr/>
          <a:lstStyle/>
          <a:p>
            <a:fld id="{C7F720F4-2D70-4A03-B040-D0144C303624}" type="slidenum">
              <a:rPr lang="fr-BE" smtClean="0"/>
              <a:pPr/>
              <a:t>6</a:t>
            </a:fld>
            <a:endParaRPr lang="fr-BE"/>
          </a:p>
        </p:txBody>
      </p:sp>
    </p:spTree>
    <p:extLst>
      <p:ext uri="{BB962C8B-B14F-4D97-AF65-F5344CB8AC3E}">
        <p14:creationId xmlns:p14="http://schemas.microsoft.com/office/powerpoint/2010/main" val="392735467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fr-BE" sz="1200" b="0" i="1" u="sng" kern="1200" dirty="0">
              <a:solidFill>
                <a:schemeClr val="tx1"/>
              </a:solidFill>
              <a:effectLst/>
              <a:latin typeface="+mn-lt"/>
              <a:ea typeface="+mn-ea"/>
              <a:cs typeface="+mn-cs"/>
            </a:endParaRPr>
          </a:p>
          <a:p>
            <a:r>
              <a:rPr lang="fr-BE" i="1" u="sng" dirty="0"/>
              <a:t>Le système parlementaire:</a:t>
            </a:r>
          </a:p>
          <a:p>
            <a:endParaRPr lang="fr-BE" i="1" dirty="0"/>
          </a:p>
          <a:p>
            <a:r>
              <a:rPr lang="fr-BE" i="1" dirty="0"/>
              <a:t>Historiquement, dès le XIVème siècle, au Royaume-Uni, le système parlementaire comprenant deux chambres distinctes avait pour but de mettre en opposition des groupes aux intérêts divergents  afin de tenter le meilleur équilibre possible. </a:t>
            </a:r>
            <a:endParaRPr lang="fr-BE" sz="1200" b="0" i="1" kern="1200" dirty="0">
              <a:solidFill>
                <a:schemeClr val="tx1"/>
              </a:solidFill>
              <a:effectLst/>
              <a:latin typeface="+mn-lt"/>
              <a:ea typeface="+mn-ea"/>
              <a:cs typeface="+mn-cs"/>
            </a:endParaRPr>
          </a:p>
          <a:p>
            <a:endParaRPr lang="fr-BE" dirty="0"/>
          </a:p>
        </p:txBody>
      </p:sp>
      <p:sp>
        <p:nvSpPr>
          <p:cNvPr id="4" name="Slide Number Placeholder 3"/>
          <p:cNvSpPr>
            <a:spLocks noGrp="1"/>
          </p:cNvSpPr>
          <p:nvPr>
            <p:ph type="sldNum" sz="quarter" idx="5"/>
          </p:nvPr>
        </p:nvSpPr>
        <p:spPr/>
        <p:txBody>
          <a:bodyPr/>
          <a:lstStyle/>
          <a:p>
            <a:fld id="{C7F720F4-2D70-4A03-B040-D0144C303624}" type="slidenum">
              <a:rPr lang="fr-BE" smtClean="0"/>
              <a:pPr/>
              <a:t>7</a:t>
            </a:fld>
            <a:endParaRPr lang="fr-BE"/>
          </a:p>
        </p:txBody>
      </p:sp>
    </p:spTree>
    <p:extLst>
      <p:ext uri="{BB962C8B-B14F-4D97-AF65-F5344CB8AC3E}">
        <p14:creationId xmlns:p14="http://schemas.microsoft.com/office/powerpoint/2010/main" val="46466734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BE" dirty="0"/>
              <a:t>1) Conseils d’avis: </a:t>
            </a:r>
            <a:r>
              <a:rPr lang="fr-BE" sz="1200" kern="1200" dirty="0">
                <a:solidFill>
                  <a:schemeClr val="tx1"/>
                </a:solidFill>
                <a:effectLst/>
                <a:latin typeface="+mn-lt"/>
                <a:ea typeface="+mn-ea"/>
                <a:cs typeface="+mn-cs"/>
              </a:rPr>
              <a:t>Sentiment général exprimé lors de la journée organisée au Sénat par le CFDD le 24/04/2019, intitulée « Le développement durable : enfin au cœur de la politique en Belgique ? » – </a:t>
            </a:r>
            <a:r>
              <a:rPr lang="fr-BE" sz="1200" u="sng" kern="1200" dirty="0">
                <a:solidFill>
                  <a:schemeClr val="tx1"/>
                </a:solidFill>
                <a:effectLst/>
                <a:latin typeface="+mn-lt"/>
                <a:ea typeface="+mn-ea"/>
                <a:cs typeface="+mn-cs"/>
              </a:rPr>
              <a:t>Voir documentation complémentaire</a:t>
            </a:r>
            <a:r>
              <a:rPr lang="fr-BE" sz="1200" kern="1200" dirty="0">
                <a:solidFill>
                  <a:schemeClr val="tx1"/>
                </a:solidFill>
                <a:effectLst/>
                <a:latin typeface="+mn-lt"/>
                <a:ea typeface="+mn-ea"/>
                <a:cs typeface="+mn-cs"/>
              </a:rPr>
              <a:t>.</a:t>
            </a:r>
            <a:endParaRPr lang="fr-BE" dirty="0"/>
          </a:p>
          <a:p>
            <a:endParaRPr lang="fr-BE" dirty="0"/>
          </a:p>
          <a:p>
            <a:endParaRPr lang="fr-BE" dirty="0"/>
          </a:p>
          <a:p>
            <a:r>
              <a:rPr lang="fr-BE" dirty="0"/>
              <a:t>2) dixit Philippe Van </a:t>
            </a:r>
            <a:r>
              <a:rPr lang="fr-BE" dirty="0" err="1"/>
              <a:t>Muylder</a:t>
            </a:r>
            <a:r>
              <a:rPr lang="fr-BE" dirty="0"/>
              <a:t>, </a:t>
            </a:r>
            <a:r>
              <a:rPr lang="fr-BE" sz="1200" kern="1200" dirty="0">
                <a:solidFill>
                  <a:schemeClr val="tx1"/>
                </a:solidFill>
                <a:effectLst/>
                <a:latin typeface="+mn-lt"/>
                <a:ea typeface="+mn-ea"/>
                <a:cs typeface="+mn-cs"/>
              </a:rPr>
              <a:t>Ancien Sec. Gén. de la FGTB Bruxelles et ancien pdt du Conseil économique et social de la Région bruxelloise.</a:t>
            </a:r>
            <a:endParaRPr lang="fr-BE" dirty="0"/>
          </a:p>
        </p:txBody>
      </p:sp>
      <p:sp>
        <p:nvSpPr>
          <p:cNvPr id="4" name="Slide Number Placeholder 3"/>
          <p:cNvSpPr>
            <a:spLocks noGrp="1"/>
          </p:cNvSpPr>
          <p:nvPr>
            <p:ph type="sldNum" sz="quarter" idx="5"/>
          </p:nvPr>
        </p:nvSpPr>
        <p:spPr/>
        <p:txBody>
          <a:bodyPr/>
          <a:lstStyle/>
          <a:p>
            <a:fld id="{C7F720F4-2D70-4A03-B040-D0144C303624}" type="slidenum">
              <a:rPr lang="fr-BE" smtClean="0"/>
              <a:pPr/>
              <a:t>8</a:t>
            </a:fld>
            <a:endParaRPr lang="fr-BE"/>
          </a:p>
        </p:txBody>
      </p:sp>
    </p:spTree>
    <p:extLst>
      <p:ext uri="{BB962C8B-B14F-4D97-AF65-F5344CB8AC3E}">
        <p14:creationId xmlns:p14="http://schemas.microsoft.com/office/powerpoint/2010/main" val="80179733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BE" sz="1200" b="0" i="1" kern="1200" dirty="0">
                <a:solidFill>
                  <a:schemeClr val="tx1"/>
                </a:solidFill>
                <a:effectLst/>
                <a:latin typeface="+mn-lt"/>
                <a:ea typeface="+mn-ea"/>
                <a:cs typeface="+mn-cs"/>
              </a:rPr>
              <a:t>En l’absence d’un projet collectif suffisamment rassembleur ­­- autre que l’objectif principal de croissance du PIB – la légitimité du politique s’effrite. (Alain </a:t>
            </a:r>
            <a:r>
              <a:rPr lang="fr-BE" sz="1200" b="0" i="1" kern="1200" dirty="0" err="1">
                <a:solidFill>
                  <a:schemeClr val="tx1"/>
                </a:solidFill>
                <a:effectLst/>
                <a:latin typeface="+mn-lt"/>
                <a:ea typeface="+mn-ea"/>
                <a:cs typeface="+mn-cs"/>
              </a:rPr>
              <a:t>Eraly</a:t>
            </a:r>
            <a:r>
              <a:rPr lang="fr-BE" sz="1200" b="0" i="1" kern="1200" dirty="0">
                <a:solidFill>
                  <a:schemeClr val="tx1"/>
                </a:solidFill>
                <a:effectLst/>
                <a:latin typeface="+mn-lt"/>
                <a:ea typeface="+mn-ea"/>
                <a:cs typeface="+mn-cs"/>
              </a:rPr>
              <a:t>, sociologue, ULB).</a:t>
            </a:r>
          </a:p>
          <a:p>
            <a:pPr marL="0" marR="0" lvl="0" indent="0" algn="l" defTabSz="914400" rtl="0" eaLnBrk="1" fontAlgn="auto" latinLnBrk="0" hangingPunct="1">
              <a:lnSpc>
                <a:spcPct val="100000"/>
              </a:lnSpc>
              <a:spcBef>
                <a:spcPts val="0"/>
              </a:spcBef>
              <a:spcAft>
                <a:spcPts val="0"/>
              </a:spcAft>
              <a:buClrTx/>
              <a:buSzTx/>
              <a:buFontTx/>
              <a:buNone/>
              <a:tabLst/>
              <a:defRPr/>
            </a:pPr>
            <a:endParaRPr lang="fr-BE" sz="1200" b="0" i="1" kern="1200" dirty="0">
              <a:solidFill>
                <a:schemeClr val="tx1"/>
              </a:solidFill>
              <a:effectLst/>
              <a:latin typeface="+mn-lt"/>
              <a:ea typeface="+mn-ea"/>
              <a:cs typeface="+mn-cs"/>
            </a:endParaRPr>
          </a:p>
          <a:p>
            <a:r>
              <a:rPr lang="fr-BE" sz="1200" u="sng" kern="1200" dirty="0">
                <a:solidFill>
                  <a:schemeClr val="tx1"/>
                </a:solidFill>
                <a:effectLst/>
                <a:latin typeface="+mn-lt"/>
                <a:ea typeface="+mn-ea"/>
                <a:cs typeface="+mn-cs"/>
              </a:rPr>
              <a:t>Lu dans l’enquête “Noir, jaune, blues 2017”, réalisée pour la Fondation « </a:t>
            </a:r>
            <a:r>
              <a:rPr lang="fr-BE" sz="1200" i="1" u="sng" kern="1200" dirty="0">
                <a:solidFill>
                  <a:schemeClr val="tx1"/>
                </a:solidFill>
                <a:effectLst/>
                <a:latin typeface="+mn-lt"/>
                <a:ea typeface="+mn-ea"/>
                <a:cs typeface="+mn-cs"/>
              </a:rPr>
              <a:t>Ceci n’est pas une crise</a:t>
            </a:r>
            <a:r>
              <a:rPr lang="fr-BE" sz="1200" u="sng" kern="1200" dirty="0">
                <a:solidFill>
                  <a:schemeClr val="tx1"/>
                </a:solidFill>
                <a:effectLst/>
                <a:latin typeface="+mn-lt"/>
                <a:ea typeface="+mn-ea"/>
                <a:cs typeface="+mn-cs"/>
              </a:rPr>
              <a:t> » :</a:t>
            </a:r>
            <a:r>
              <a:rPr lang="fr-BE" sz="1200" kern="1200" dirty="0">
                <a:solidFill>
                  <a:schemeClr val="tx1"/>
                </a:solidFill>
                <a:effectLst/>
                <a:latin typeface="+mn-lt"/>
                <a:ea typeface="+mn-ea"/>
                <a:cs typeface="+mn-cs"/>
              </a:rPr>
              <a:t> </a:t>
            </a:r>
          </a:p>
          <a:p>
            <a:r>
              <a:rPr lang="fr-BE" sz="1200" kern="1200" dirty="0">
                <a:solidFill>
                  <a:schemeClr val="tx1"/>
                </a:solidFill>
                <a:effectLst/>
                <a:latin typeface="+mn-lt"/>
                <a:ea typeface="+mn-ea"/>
                <a:cs typeface="+mn-cs"/>
              </a:rPr>
              <a:t> </a:t>
            </a:r>
          </a:p>
          <a:p>
            <a:pPr lvl="0" fontAlgn="base"/>
            <a:r>
              <a:rPr lang="fr-BE" sz="1200" i="1" kern="1200" dirty="0">
                <a:solidFill>
                  <a:schemeClr val="tx1"/>
                </a:solidFill>
                <a:effectLst/>
                <a:latin typeface="+mn-lt"/>
                <a:ea typeface="+mn-ea"/>
                <a:cs typeface="+mn-cs"/>
              </a:rPr>
              <a:t>A l’affirmation “Je pense que nous sommes vraiment à la fin d’un système de société”, 60% des personnes interrogées ont répondu “D’accord” (et plus bas est leur niveau d’études, plus l’accord est fort)</a:t>
            </a:r>
            <a:r>
              <a:rPr lang="fr-BE" sz="1200" kern="1200" dirty="0">
                <a:solidFill>
                  <a:schemeClr val="tx1"/>
                </a:solidFill>
                <a:effectLst/>
                <a:latin typeface="+mn-lt"/>
                <a:ea typeface="+mn-ea"/>
                <a:cs typeface="+mn-cs"/>
              </a:rPr>
              <a:t>.</a:t>
            </a:r>
          </a:p>
          <a:p>
            <a:pPr lvl="0" fontAlgn="base"/>
            <a:r>
              <a:rPr lang="fr-BE" sz="1200" i="1" kern="1200" dirty="0">
                <a:solidFill>
                  <a:schemeClr val="tx1"/>
                </a:solidFill>
                <a:effectLst/>
                <a:latin typeface="+mn-lt"/>
                <a:ea typeface="+mn-ea"/>
                <a:cs typeface="+mn-cs"/>
              </a:rPr>
              <a:t>Une majorité d’individus (60%) a le sentiment que la société civile et les citoyens avancent plus vite que les partis/les dirigeants politiques (et plus ils sont âgés, plus ils le pensent).</a:t>
            </a:r>
          </a:p>
          <a:p>
            <a:pPr lvl="0" fontAlgn="base"/>
            <a:endParaRPr lang="fr-BE" sz="1200" kern="1200" dirty="0">
              <a:solidFill>
                <a:schemeClr val="tx1"/>
              </a:solidFill>
              <a:effectLst/>
              <a:latin typeface="+mn-lt"/>
              <a:ea typeface="+mn-ea"/>
              <a:cs typeface="+mn-cs"/>
            </a:endParaRPr>
          </a:p>
          <a:p>
            <a:pPr lvl="0" fontAlgn="base"/>
            <a:r>
              <a:rPr lang="fr-BE" sz="1200" i="1" kern="1200" dirty="0">
                <a:solidFill>
                  <a:schemeClr val="tx1"/>
                </a:solidFill>
                <a:effectLst/>
                <a:latin typeface="+mn-lt"/>
                <a:ea typeface="+mn-ea"/>
                <a:cs typeface="+mn-cs"/>
              </a:rPr>
              <a:t>A l’affirmation “ Je fais confiance à [telle ou telle institution] car elle agit pour gérer les grands problèmes de l’époque, surtout pour améliorer le vivre ensemble” les associations de la société civile recueillent 51% d’avis favorables, l’enseignement/les universités 45%, la science/les chercheurs 45%, tandis que “les pouvoirs publics, les députés, les responsables politiques en général” +/- 12% et les partis politiques 9%.</a:t>
            </a:r>
            <a:r>
              <a:rPr lang="fr-BE" sz="1200" kern="1200" dirty="0">
                <a:solidFill>
                  <a:schemeClr val="tx1"/>
                </a:solidFill>
                <a:effectLst/>
                <a:latin typeface="+mn-lt"/>
                <a:ea typeface="+mn-ea"/>
                <a:cs typeface="+mn-cs"/>
              </a:rPr>
              <a:t> =&gt; </a:t>
            </a:r>
            <a:r>
              <a:rPr lang="fr-BE" sz="1200" i="1" kern="1200" dirty="0">
                <a:solidFill>
                  <a:schemeClr val="tx1"/>
                </a:solidFill>
                <a:effectLst/>
                <a:latin typeface="+mn-lt"/>
                <a:ea typeface="+mn-ea"/>
                <a:cs typeface="+mn-cs"/>
              </a:rPr>
              <a:t>Forte défiance à l’égard des institutions “verticales”, plus grande confiance dans les organisations “horizontales”.</a:t>
            </a:r>
          </a:p>
          <a:p>
            <a:pPr lvl="0" fontAlgn="base"/>
            <a:endParaRPr lang="fr-BE" sz="1200" kern="1200" dirty="0">
              <a:solidFill>
                <a:schemeClr val="tx1"/>
              </a:solidFill>
              <a:effectLst/>
              <a:latin typeface="+mn-lt"/>
              <a:ea typeface="+mn-ea"/>
              <a:cs typeface="+mn-cs"/>
            </a:endParaRPr>
          </a:p>
          <a:p>
            <a:pPr lvl="0" fontAlgn="base"/>
            <a:r>
              <a:rPr lang="fr-BE" sz="1200" i="1" kern="1200" dirty="0">
                <a:solidFill>
                  <a:schemeClr val="tx1"/>
                </a:solidFill>
                <a:effectLst/>
                <a:latin typeface="+mn-lt"/>
                <a:ea typeface="+mn-ea"/>
                <a:cs typeface="+mn-cs"/>
              </a:rPr>
              <a:t>A la question “J’estime que les efforts faits sont suffisants pour sauver l’environnement”, 70% des personnes interrogées répondent ‘pas d’accord’.</a:t>
            </a:r>
            <a:endParaRPr lang="fr-BE"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fr-BE" sz="1200" b="0" i="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fr-BE" sz="1200" b="0" i="1" u="sng" kern="1200" dirty="0">
              <a:solidFill>
                <a:schemeClr val="tx1"/>
              </a:solidFill>
              <a:effectLst/>
              <a:latin typeface="+mn-lt"/>
              <a:ea typeface="+mn-ea"/>
              <a:cs typeface="+mn-cs"/>
            </a:endParaRPr>
          </a:p>
          <a:p>
            <a:endParaRPr lang="fr-BE" dirty="0"/>
          </a:p>
        </p:txBody>
      </p:sp>
      <p:sp>
        <p:nvSpPr>
          <p:cNvPr id="4" name="Slide Number Placeholder 3"/>
          <p:cNvSpPr>
            <a:spLocks noGrp="1"/>
          </p:cNvSpPr>
          <p:nvPr>
            <p:ph type="sldNum" sz="quarter" idx="5"/>
          </p:nvPr>
        </p:nvSpPr>
        <p:spPr/>
        <p:txBody>
          <a:bodyPr/>
          <a:lstStyle/>
          <a:p>
            <a:fld id="{C7F720F4-2D70-4A03-B040-D0144C303624}" type="slidenum">
              <a:rPr lang="fr-BE" smtClean="0"/>
              <a:pPr/>
              <a:t>9</a:t>
            </a:fld>
            <a:endParaRPr lang="fr-BE"/>
          </a:p>
        </p:txBody>
      </p:sp>
    </p:spTree>
    <p:extLst>
      <p:ext uri="{BB962C8B-B14F-4D97-AF65-F5344CB8AC3E}">
        <p14:creationId xmlns:p14="http://schemas.microsoft.com/office/powerpoint/2010/main" val="313888768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2154481-8ADE-4867-9213-EF6D0CF310D3}"/>
              </a:ext>
            </a:extLst>
          </p:cNvPr>
          <p:cNvSpPr>
            <a:spLocks noGrp="1"/>
          </p:cNvSpPr>
          <p:nvPr>
            <p:ph type="ctrTitle"/>
          </p:nvPr>
        </p:nvSpPr>
        <p:spPr>
          <a:xfrm>
            <a:off x="1524000" y="1122363"/>
            <a:ext cx="9144000" cy="2387600"/>
          </a:xfrm>
        </p:spPr>
        <p:txBody>
          <a:bodyPr anchor="b"/>
          <a:lstStyle>
            <a:lvl1pPr algn="ctr">
              <a:defRPr sz="6000"/>
            </a:lvl1pPr>
          </a:lstStyle>
          <a:p>
            <a:r>
              <a:rPr lang="fr-FR"/>
              <a:t>Modifiez le style du titre</a:t>
            </a:r>
            <a:endParaRPr lang="fr-BE"/>
          </a:p>
        </p:txBody>
      </p:sp>
      <p:sp>
        <p:nvSpPr>
          <p:cNvPr id="3" name="Sous-titre 2">
            <a:extLst>
              <a:ext uri="{FF2B5EF4-FFF2-40B4-BE49-F238E27FC236}">
                <a16:creationId xmlns:a16="http://schemas.microsoft.com/office/drawing/2014/main" id="{3C868A04-2576-48D8-BDB8-A56C8CE6545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endParaRPr lang="fr-BE"/>
          </a:p>
        </p:txBody>
      </p:sp>
      <p:sp>
        <p:nvSpPr>
          <p:cNvPr id="4" name="Espace réservé de la date 3">
            <a:extLst>
              <a:ext uri="{FF2B5EF4-FFF2-40B4-BE49-F238E27FC236}">
                <a16:creationId xmlns:a16="http://schemas.microsoft.com/office/drawing/2014/main" id="{49CFBC69-C386-4822-82D3-BC591AA8B15B}"/>
              </a:ext>
            </a:extLst>
          </p:cNvPr>
          <p:cNvSpPr>
            <a:spLocks noGrp="1"/>
          </p:cNvSpPr>
          <p:nvPr>
            <p:ph type="dt" sz="half" idx="10"/>
          </p:nvPr>
        </p:nvSpPr>
        <p:spPr/>
        <p:txBody>
          <a:bodyPr/>
          <a:lstStyle/>
          <a:p>
            <a:fld id="{F938467E-F227-4400-9CA3-9425F369DF38}" type="datetimeFigureOut">
              <a:rPr lang="fr-BE" smtClean="0"/>
              <a:pPr/>
              <a:t>7/05/20</a:t>
            </a:fld>
            <a:endParaRPr lang="fr-BE"/>
          </a:p>
        </p:txBody>
      </p:sp>
      <p:sp>
        <p:nvSpPr>
          <p:cNvPr id="5" name="Espace réservé du pied de page 4">
            <a:extLst>
              <a:ext uri="{FF2B5EF4-FFF2-40B4-BE49-F238E27FC236}">
                <a16:creationId xmlns:a16="http://schemas.microsoft.com/office/drawing/2014/main" id="{3A96A087-A5E4-4AEE-A399-C9D097DF262E}"/>
              </a:ext>
            </a:extLst>
          </p:cNvPr>
          <p:cNvSpPr>
            <a:spLocks noGrp="1"/>
          </p:cNvSpPr>
          <p:nvPr>
            <p:ph type="ftr" sz="quarter" idx="11"/>
          </p:nvPr>
        </p:nvSpPr>
        <p:spPr/>
        <p:txBody>
          <a:bodyPr/>
          <a:lstStyle/>
          <a:p>
            <a:endParaRPr lang="fr-BE"/>
          </a:p>
        </p:txBody>
      </p:sp>
      <p:sp>
        <p:nvSpPr>
          <p:cNvPr id="6" name="Espace réservé du numéro de diapositive 5">
            <a:extLst>
              <a:ext uri="{FF2B5EF4-FFF2-40B4-BE49-F238E27FC236}">
                <a16:creationId xmlns:a16="http://schemas.microsoft.com/office/drawing/2014/main" id="{C2370E2E-D162-4FD6-AA52-6266D4549653}"/>
              </a:ext>
            </a:extLst>
          </p:cNvPr>
          <p:cNvSpPr>
            <a:spLocks noGrp="1"/>
          </p:cNvSpPr>
          <p:nvPr>
            <p:ph type="sldNum" sz="quarter" idx="12"/>
          </p:nvPr>
        </p:nvSpPr>
        <p:spPr/>
        <p:txBody>
          <a:bodyPr/>
          <a:lstStyle/>
          <a:p>
            <a:fld id="{543394F8-FBA6-4917-928C-0C53F5DD5141}" type="slidenum">
              <a:rPr lang="fr-BE" smtClean="0"/>
              <a:pPr/>
              <a:t>‹N°›</a:t>
            </a:fld>
            <a:endParaRPr lang="fr-BE"/>
          </a:p>
        </p:txBody>
      </p:sp>
    </p:spTree>
    <p:extLst>
      <p:ext uri="{BB962C8B-B14F-4D97-AF65-F5344CB8AC3E}">
        <p14:creationId xmlns:p14="http://schemas.microsoft.com/office/powerpoint/2010/main" val="23967506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BBB5C60-8703-43A7-9F6C-BFEF1D0B340E}"/>
              </a:ext>
            </a:extLst>
          </p:cNvPr>
          <p:cNvSpPr>
            <a:spLocks noGrp="1"/>
          </p:cNvSpPr>
          <p:nvPr>
            <p:ph type="title"/>
          </p:nvPr>
        </p:nvSpPr>
        <p:spPr/>
        <p:txBody>
          <a:bodyPr/>
          <a:lstStyle/>
          <a:p>
            <a:r>
              <a:rPr lang="fr-FR"/>
              <a:t>Modifiez le style du titre</a:t>
            </a:r>
            <a:endParaRPr lang="fr-BE"/>
          </a:p>
        </p:txBody>
      </p:sp>
      <p:sp>
        <p:nvSpPr>
          <p:cNvPr id="3" name="Espace réservé du texte vertical 2">
            <a:extLst>
              <a:ext uri="{FF2B5EF4-FFF2-40B4-BE49-F238E27FC236}">
                <a16:creationId xmlns:a16="http://schemas.microsoft.com/office/drawing/2014/main" id="{D4DA6E0F-38E6-4530-A0D7-FBD0AD4188B2}"/>
              </a:ext>
            </a:extLst>
          </p:cNvPr>
          <p:cNvSpPr>
            <a:spLocks noGrp="1"/>
          </p:cNvSpPr>
          <p:nvPr>
            <p:ph type="body" orient="vert" idx="1"/>
          </p:nvPr>
        </p:nvSpPr>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BE"/>
          </a:p>
        </p:txBody>
      </p:sp>
      <p:sp>
        <p:nvSpPr>
          <p:cNvPr id="4" name="Espace réservé de la date 3">
            <a:extLst>
              <a:ext uri="{FF2B5EF4-FFF2-40B4-BE49-F238E27FC236}">
                <a16:creationId xmlns:a16="http://schemas.microsoft.com/office/drawing/2014/main" id="{2F83952E-6765-4897-9B54-7DD6A20879B8}"/>
              </a:ext>
            </a:extLst>
          </p:cNvPr>
          <p:cNvSpPr>
            <a:spLocks noGrp="1"/>
          </p:cNvSpPr>
          <p:nvPr>
            <p:ph type="dt" sz="half" idx="10"/>
          </p:nvPr>
        </p:nvSpPr>
        <p:spPr/>
        <p:txBody>
          <a:bodyPr/>
          <a:lstStyle/>
          <a:p>
            <a:fld id="{F938467E-F227-4400-9CA3-9425F369DF38}" type="datetimeFigureOut">
              <a:rPr lang="fr-BE" smtClean="0"/>
              <a:pPr/>
              <a:t>7/05/20</a:t>
            </a:fld>
            <a:endParaRPr lang="fr-BE"/>
          </a:p>
        </p:txBody>
      </p:sp>
      <p:sp>
        <p:nvSpPr>
          <p:cNvPr id="5" name="Espace réservé du pied de page 4">
            <a:extLst>
              <a:ext uri="{FF2B5EF4-FFF2-40B4-BE49-F238E27FC236}">
                <a16:creationId xmlns:a16="http://schemas.microsoft.com/office/drawing/2014/main" id="{0D10DA72-1458-4FB9-8E84-ECA9B5A95933}"/>
              </a:ext>
            </a:extLst>
          </p:cNvPr>
          <p:cNvSpPr>
            <a:spLocks noGrp="1"/>
          </p:cNvSpPr>
          <p:nvPr>
            <p:ph type="ftr" sz="quarter" idx="11"/>
          </p:nvPr>
        </p:nvSpPr>
        <p:spPr/>
        <p:txBody>
          <a:bodyPr/>
          <a:lstStyle/>
          <a:p>
            <a:endParaRPr lang="fr-BE"/>
          </a:p>
        </p:txBody>
      </p:sp>
      <p:sp>
        <p:nvSpPr>
          <p:cNvPr id="6" name="Espace réservé du numéro de diapositive 5">
            <a:extLst>
              <a:ext uri="{FF2B5EF4-FFF2-40B4-BE49-F238E27FC236}">
                <a16:creationId xmlns:a16="http://schemas.microsoft.com/office/drawing/2014/main" id="{7F4E8D03-43DC-4F54-B0BD-40C1E70396F8}"/>
              </a:ext>
            </a:extLst>
          </p:cNvPr>
          <p:cNvSpPr>
            <a:spLocks noGrp="1"/>
          </p:cNvSpPr>
          <p:nvPr>
            <p:ph type="sldNum" sz="quarter" idx="12"/>
          </p:nvPr>
        </p:nvSpPr>
        <p:spPr/>
        <p:txBody>
          <a:bodyPr/>
          <a:lstStyle/>
          <a:p>
            <a:fld id="{543394F8-FBA6-4917-928C-0C53F5DD5141}" type="slidenum">
              <a:rPr lang="fr-BE" smtClean="0"/>
              <a:pPr/>
              <a:t>‹N°›</a:t>
            </a:fld>
            <a:endParaRPr lang="fr-BE"/>
          </a:p>
        </p:txBody>
      </p:sp>
    </p:spTree>
    <p:extLst>
      <p:ext uri="{BB962C8B-B14F-4D97-AF65-F5344CB8AC3E}">
        <p14:creationId xmlns:p14="http://schemas.microsoft.com/office/powerpoint/2010/main" val="23149729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a:extLst>
              <a:ext uri="{FF2B5EF4-FFF2-40B4-BE49-F238E27FC236}">
                <a16:creationId xmlns:a16="http://schemas.microsoft.com/office/drawing/2014/main" id="{C34829E0-9C83-4D12-86A6-2F2C6EB5A1E6}"/>
              </a:ext>
            </a:extLst>
          </p:cNvPr>
          <p:cNvSpPr>
            <a:spLocks noGrp="1"/>
          </p:cNvSpPr>
          <p:nvPr>
            <p:ph type="title" orient="vert"/>
          </p:nvPr>
        </p:nvSpPr>
        <p:spPr>
          <a:xfrm>
            <a:off x="8724900" y="365125"/>
            <a:ext cx="2628900" cy="5811838"/>
          </a:xfrm>
        </p:spPr>
        <p:txBody>
          <a:bodyPr vert="eaVert"/>
          <a:lstStyle/>
          <a:p>
            <a:r>
              <a:rPr lang="fr-FR"/>
              <a:t>Modifiez le style du titre</a:t>
            </a:r>
            <a:endParaRPr lang="fr-BE"/>
          </a:p>
        </p:txBody>
      </p:sp>
      <p:sp>
        <p:nvSpPr>
          <p:cNvPr id="3" name="Espace réservé du texte vertical 2">
            <a:extLst>
              <a:ext uri="{FF2B5EF4-FFF2-40B4-BE49-F238E27FC236}">
                <a16:creationId xmlns:a16="http://schemas.microsoft.com/office/drawing/2014/main" id="{F114A774-60AB-4FB6-B7D2-7AB2815D6EC6}"/>
              </a:ext>
            </a:extLst>
          </p:cNvPr>
          <p:cNvSpPr>
            <a:spLocks noGrp="1"/>
          </p:cNvSpPr>
          <p:nvPr>
            <p:ph type="body" orient="vert" idx="1"/>
          </p:nvPr>
        </p:nvSpPr>
        <p:spPr>
          <a:xfrm>
            <a:off x="838200" y="365125"/>
            <a:ext cx="7734300" cy="5811838"/>
          </a:xfrm>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BE"/>
          </a:p>
        </p:txBody>
      </p:sp>
      <p:sp>
        <p:nvSpPr>
          <p:cNvPr id="4" name="Espace réservé de la date 3">
            <a:extLst>
              <a:ext uri="{FF2B5EF4-FFF2-40B4-BE49-F238E27FC236}">
                <a16:creationId xmlns:a16="http://schemas.microsoft.com/office/drawing/2014/main" id="{7DD06BD3-7CDF-464D-A33E-C52AC4DCF007}"/>
              </a:ext>
            </a:extLst>
          </p:cNvPr>
          <p:cNvSpPr>
            <a:spLocks noGrp="1"/>
          </p:cNvSpPr>
          <p:nvPr>
            <p:ph type="dt" sz="half" idx="10"/>
          </p:nvPr>
        </p:nvSpPr>
        <p:spPr/>
        <p:txBody>
          <a:bodyPr/>
          <a:lstStyle/>
          <a:p>
            <a:fld id="{F938467E-F227-4400-9CA3-9425F369DF38}" type="datetimeFigureOut">
              <a:rPr lang="fr-BE" smtClean="0"/>
              <a:pPr/>
              <a:t>7/05/20</a:t>
            </a:fld>
            <a:endParaRPr lang="fr-BE"/>
          </a:p>
        </p:txBody>
      </p:sp>
      <p:sp>
        <p:nvSpPr>
          <p:cNvPr id="5" name="Espace réservé du pied de page 4">
            <a:extLst>
              <a:ext uri="{FF2B5EF4-FFF2-40B4-BE49-F238E27FC236}">
                <a16:creationId xmlns:a16="http://schemas.microsoft.com/office/drawing/2014/main" id="{1C51DA63-4A6C-4413-9703-EF1DCB5794A4}"/>
              </a:ext>
            </a:extLst>
          </p:cNvPr>
          <p:cNvSpPr>
            <a:spLocks noGrp="1"/>
          </p:cNvSpPr>
          <p:nvPr>
            <p:ph type="ftr" sz="quarter" idx="11"/>
          </p:nvPr>
        </p:nvSpPr>
        <p:spPr/>
        <p:txBody>
          <a:bodyPr/>
          <a:lstStyle/>
          <a:p>
            <a:endParaRPr lang="fr-BE"/>
          </a:p>
        </p:txBody>
      </p:sp>
      <p:sp>
        <p:nvSpPr>
          <p:cNvPr id="6" name="Espace réservé du numéro de diapositive 5">
            <a:extLst>
              <a:ext uri="{FF2B5EF4-FFF2-40B4-BE49-F238E27FC236}">
                <a16:creationId xmlns:a16="http://schemas.microsoft.com/office/drawing/2014/main" id="{050FA746-1AB0-4D29-AEE9-AF5C36503C4B}"/>
              </a:ext>
            </a:extLst>
          </p:cNvPr>
          <p:cNvSpPr>
            <a:spLocks noGrp="1"/>
          </p:cNvSpPr>
          <p:nvPr>
            <p:ph type="sldNum" sz="quarter" idx="12"/>
          </p:nvPr>
        </p:nvSpPr>
        <p:spPr/>
        <p:txBody>
          <a:bodyPr/>
          <a:lstStyle/>
          <a:p>
            <a:fld id="{543394F8-FBA6-4917-928C-0C53F5DD5141}" type="slidenum">
              <a:rPr lang="fr-BE" smtClean="0"/>
              <a:pPr/>
              <a:t>‹N°›</a:t>
            </a:fld>
            <a:endParaRPr lang="fr-BE"/>
          </a:p>
        </p:txBody>
      </p:sp>
    </p:spTree>
    <p:extLst>
      <p:ext uri="{BB962C8B-B14F-4D97-AF65-F5344CB8AC3E}">
        <p14:creationId xmlns:p14="http://schemas.microsoft.com/office/powerpoint/2010/main" val="15907100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AE6305B-DF9B-4EBA-9FEC-D6ED0CC03084}"/>
              </a:ext>
            </a:extLst>
          </p:cNvPr>
          <p:cNvSpPr>
            <a:spLocks noGrp="1"/>
          </p:cNvSpPr>
          <p:nvPr>
            <p:ph type="title"/>
          </p:nvPr>
        </p:nvSpPr>
        <p:spPr/>
        <p:txBody>
          <a:bodyPr>
            <a:normAutofit/>
          </a:bodyPr>
          <a:lstStyle>
            <a:lvl1pPr>
              <a:defRPr sz="3600"/>
            </a:lvl1pPr>
          </a:lstStyle>
          <a:p>
            <a:r>
              <a:rPr lang="fr-FR" dirty="0"/>
              <a:t>Modifiez le style du titre</a:t>
            </a:r>
            <a:endParaRPr lang="fr-BE" dirty="0"/>
          </a:p>
        </p:txBody>
      </p:sp>
      <p:sp>
        <p:nvSpPr>
          <p:cNvPr id="3" name="Espace réservé du contenu 2">
            <a:extLst>
              <a:ext uri="{FF2B5EF4-FFF2-40B4-BE49-F238E27FC236}">
                <a16:creationId xmlns:a16="http://schemas.microsoft.com/office/drawing/2014/main" id="{F3E822EB-5233-44D5-9F3D-0C2D64E573CE}"/>
              </a:ext>
            </a:extLst>
          </p:cNvPr>
          <p:cNvSpPr>
            <a:spLocks noGrp="1"/>
          </p:cNvSpPr>
          <p:nvPr>
            <p:ph idx="1"/>
          </p:nvPr>
        </p:nvSpPr>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BE"/>
          </a:p>
        </p:txBody>
      </p:sp>
      <p:sp>
        <p:nvSpPr>
          <p:cNvPr id="4" name="Espace réservé de la date 3">
            <a:extLst>
              <a:ext uri="{FF2B5EF4-FFF2-40B4-BE49-F238E27FC236}">
                <a16:creationId xmlns:a16="http://schemas.microsoft.com/office/drawing/2014/main" id="{4F115FA1-E124-4729-B8A2-844879D0468E}"/>
              </a:ext>
            </a:extLst>
          </p:cNvPr>
          <p:cNvSpPr>
            <a:spLocks noGrp="1"/>
          </p:cNvSpPr>
          <p:nvPr>
            <p:ph type="dt" sz="half" idx="10"/>
          </p:nvPr>
        </p:nvSpPr>
        <p:spPr/>
        <p:txBody>
          <a:bodyPr/>
          <a:lstStyle/>
          <a:p>
            <a:fld id="{F938467E-F227-4400-9CA3-9425F369DF38}" type="datetimeFigureOut">
              <a:rPr lang="fr-BE" smtClean="0"/>
              <a:pPr/>
              <a:t>7/05/20</a:t>
            </a:fld>
            <a:endParaRPr lang="fr-BE"/>
          </a:p>
        </p:txBody>
      </p:sp>
      <p:sp>
        <p:nvSpPr>
          <p:cNvPr id="5" name="Espace réservé du pied de page 4">
            <a:extLst>
              <a:ext uri="{FF2B5EF4-FFF2-40B4-BE49-F238E27FC236}">
                <a16:creationId xmlns:a16="http://schemas.microsoft.com/office/drawing/2014/main" id="{0B6D4269-6225-4223-A149-CF0526DEE366}"/>
              </a:ext>
            </a:extLst>
          </p:cNvPr>
          <p:cNvSpPr>
            <a:spLocks noGrp="1"/>
          </p:cNvSpPr>
          <p:nvPr>
            <p:ph type="ftr" sz="quarter" idx="11"/>
          </p:nvPr>
        </p:nvSpPr>
        <p:spPr/>
        <p:txBody>
          <a:bodyPr/>
          <a:lstStyle/>
          <a:p>
            <a:endParaRPr lang="fr-BE"/>
          </a:p>
        </p:txBody>
      </p:sp>
      <p:sp>
        <p:nvSpPr>
          <p:cNvPr id="6" name="Espace réservé du numéro de diapositive 5">
            <a:extLst>
              <a:ext uri="{FF2B5EF4-FFF2-40B4-BE49-F238E27FC236}">
                <a16:creationId xmlns:a16="http://schemas.microsoft.com/office/drawing/2014/main" id="{D658EB08-9CEE-4044-922B-CD1DD214ABDD}"/>
              </a:ext>
            </a:extLst>
          </p:cNvPr>
          <p:cNvSpPr>
            <a:spLocks noGrp="1"/>
          </p:cNvSpPr>
          <p:nvPr>
            <p:ph type="sldNum" sz="quarter" idx="12"/>
          </p:nvPr>
        </p:nvSpPr>
        <p:spPr/>
        <p:txBody>
          <a:bodyPr/>
          <a:lstStyle/>
          <a:p>
            <a:fld id="{543394F8-FBA6-4917-928C-0C53F5DD5141}" type="slidenum">
              <a:rPr lang="fr-BE" smtClean="0"/>
              <a:pPr/>
              <a:t>‹N°›</a:t>
            </a:fld>
            <a:endParaRPr lang="fr-BE"/>
          </a:p>
        </p:txBody>
      </p:sp>
      <p:graphicFrame>
        <p:nvGraphicFramePr>
          <p:cNvPr id="7" name="Table 6">
            <a:extLst>
              <a:ext uri="{FF2B5EF4-FFF2-40B4-BE49-F238E27FC236}">
                <a16:creationId xmlns:a16="http://schemas.microsoft.com/office/drawing/2014/main" id="{E1A923DE-3D4F-42F4-9ED9-DDA903BC030D}"/>
              </a:ext>
            </a:extLst>
          </p:cNvPr>
          <p:cNvGraphicFramePr>
            <a:graphicFrameLocks noGrp="1"/>
          </p:cNvGraphicFramePr>
          <p:nvPr userDrawn="1">
            <p:extLst>
              <p:ext uri="{D42A27DB-BD31-4B8C-83A1-F6EECF244321}">
                <p14:modId xmlns:p14="http://schemas.microsoft.com/office/powerpoint/2010/main" val="3305143178"/>
              </p:ext>
            </p:extLst>
          </p:nvPr>
        </p:nvGraphicFramePr>
        <p:xfrm>
          <a:off x="9610637" y="6356350"/>
          <a:ext cx="2521592" cy="436228"/>
        </p:xfrm>
        <a:graphic>
          <a:graphicData uri="http://schemas.openxmlformats.org/drawingml/2006/table">
            <a:tbl>
              <a:tblPr firstRow="1" firstCol="1" bandRow="1">
                <a:tableStyleId>{5C22544A-7EE6-4342-B048-85BDC9FD1C3A}</a:tableStyleId>
              </a:tblPr>
              <a:tblGrid>
                <a:gridCol w="2521592">
                  <a:extLst>
                    <a:ext uri="{9D8B030D-6E8A-4147-A177-3AD203B41FA5}">
                      <a16:colId xmlns:a16="http://schemas.microsoft.com/office/drawing/2014/main" val="3859804338"/>
                    </a:ext>
                  </a:extLst>
                </a:gridCol>
              </a:tblGrid>
              <a:tr h="436228">
                <a:tc>
                  <a:txBody>
                    <a:bodyPr/>
                    <a:lstStyle/>
                    <a:p>
                      <a:pPr algn="ctr">
                        <a:spcAft>
                          <a:spcPts val="0"/>
                        </a:spcAft>
                      </a:pPr>
                      <a:r>
                        <a:rPr lang="fr-BE" sz="1600" cap="small" dirty="0">
                          <a:effectLst/>
                        </a:rPr>
                        <a:t>Forum pour la transition</a:t>
                      </a:r>
                      <a:endParaRPr lang="fr-BE" sz="1600" dirty="0">
                        <a:effectLst/>
                      </a:endParaRPr>
                    </a:p>
                    <a:p>
                      <a:pPr algn="ctr">
                        <a:spcAft>
                          <a:spcPts val="0"/>
                        </a:spcAft>
                      </a:pPr>
                      <a:r>
                        <a:rPr lang="fr-BE" sz="1050" spc="70" dirty="0">
                          <a:effectLst/>
                        </a:rPr>
                        <a:t>Ensemble vers un avenir vivable</a:t>
                      </a:r>
                      <a:endParaRPr lang="fr-BE" sz="1050" dirty="0">
                        <a:effectLst/>
                        <a:latin typeface="Calibri Light" panose="020F030202020403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3536455719"/>
                  </a:ext>
                </a:extLst>
              </a:tr>
            </a:tbl>
          </a:graphicData>
        </a:graphic>
      </p:graphicFrame>
    </p:spTree>
    <p:extLst>
      <p:ext uri="{BB962C8B-B14F-4D97-AF65-F5344CB8AC3E}">
        <p14:creationId xmlns:p14="http://schemas.microsoft.com/office/powerpoint/2010/main" val="27606446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8887182-C516-4EAD-9B79-D5F5893F2293}"/>
              </a:ext>
            </a:extLst>
          </p:cNvPr>
          <p:cNvSpPr>
            <a:spLocks noGrp="1"/>
          </p:cNvSpPr>
          <p:nvPr>
            <p:ph type="title"/>
          </p:nvPr>
        </p:nvSpPr>
        <p:spPr>
          <a:xfrm>
            <a:off x="831850" y="1709738"/>
            <a:ext cx="10515600" cy="2852737"/>
          </a:xfrm>
        </p:spPr>
        <p:txBody>
          <a:bodyPr anchor="b"/>
          <a:lstStyle>
            <a:lvl1pPr>
              <a:defRPr sz="6000"/>
            </a:lvl1pPr>
          </a:lstStyle>
          <a:p>
            <a:r>
              <a:rPr lang="fr-FR"/>
              <a:t>Modifiez le style du titre</a:t>
            </a:r>
            <a:endParaRPr lang="fr-BE"/>
          </a:p>
        </p:txBody>
      </p:sp>
      <p:sp>
        <p:nvSpPr>
          <p:cNvPr id="3" name="Espace réservé du texte 2">
            <a:extLst>
              <a:ext uri="{FF2B5EF4-FFF2-40B4-BE49-F238E27FC236}">
                <a16:creationId xmlns:a16="http://schemas.microsoft.com/office/drawing/2014/main" id="{AED80CBE-6F8E-4E1F-AD85-D143D112D1A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Modifier les styles du texte du masque</a:t>
            </a:r>
          </a:p>
        </p:txBody>
      </p:sp>
      <p:sp>
        <p:nvSpPr>
          <p:cNvPr id="4" name="Espace réservé de la date 3">
            <a:extLst>
              <a:ext uri="{FF2B5EF4-FFF2-40B4-BE49-F238E27FC236}">
                <a16:creationId xmlns:a16="http://schemas.microsoft.com/office/drawing/2014/main" id="{733A90D7-6FA5-4A20-B06D-B35E0C4D7CB5}"/>
              </a:ext>
            </a:extLst>
          </p:cNvPr>
          <p:cNvSpPr>
            <a:spLocks noGrp="1"/>
          </p:cNvSpPr>
          <p:nvPr>
            <p:ph type="dt" sz="half" idx="10"/>
          </p:nvPr>
        </p:nvSpPr>
        <p:spPr/>
        <p:txBody>
          <a:bodyPr/>
          <a:lstStyle/>
          <a:p>
            <a:fld id="{F938467E-F227-4400-9CA3-9425F369DF38}" type="datetimeFigureOut">
              <a:rPr lang="fr-BE" smtClean="0"/>
              <a:pPr/>
              <a:t>7/05/20</a:t>
            </a:fld>
            <a:endParaRPr lang="fr-BE"/>
          </a:p>
        </p:txBody>
      </p:sp>
      <p:sp>
        <p:nvSpPr>
          <p:cNvPr id="5" name="Espace réservé du pied de page 4">
            <a:extLst>
              <a:ext uri="{FF2B5EF4-FFF2-40B4-BE49-F238E27FC236}">
                <a16:creationId xmlns:a16="http://schemas.microsoft.com/office/drawing/2014/main" id="{40373B66-A855-430E-933A-C3CEF43A257B}"/>
              </a:ext>
            </a:extLst>
          </p:cNvPr>
          <p:cNvSpPr>
            <a:spLocks noGrp="1"/>
          </p:cNvSpPr>
          <p:nvPr>
            <p:ph type="ftr" sz="quarter" idx="11"/>
          </p:nvPr>
        </p:nvSpPr>
        <p:spPr/>
        <p:txBody>
          <a:bodyPr/>
          <a:lstStyle/>
          <a:p>
            <a:endParaRPr lang="fr-BE"/>
          </a:p>
        </p:txBody>
      </p:sp>
      <p:sp>
        <p:nvSpPr>
          <p:cNvPr id="6" name="Espace réservé du numéro de diapositive 5">
            <a:extLst>
              <a:ext uri="{FF2B5EF4-FFF2-40B4-BE49-F238E27FC236}">
                <a16:creationId xmlns:a16="http://schemas.microsoft.com/office/drawing/2014/main" id="{54CE3906-FCE4-4E0D-A52D-E16A7EA5BC25}"/>
              </a:ext>
            </a:extLst>
          </p:cNvPr>
          <p:cNvSpPr>
            <a:spLocks noGrp="1"/>
          </p:cNvSpPr>
          <p:nvPr>
            <p:ph type="sldNum" sz="quarter" idx="12"/>
          </p:nvPr>
        </p:nvSpPr>
        <p:spPr/>
        <p:txBody>
          <a:bodyPr/>
          <a:lstStyle/>
          <a:p>
            <a:fld id="{543394F8-FBA6-4917-928C-0C53F5DD5141}" type="slidenum">
              <a:rPr lang="fr-BE" smtClean="0"/>
              <a:pPr/>
              <a:t>‹N°›</a:t>
            </a:fld>
            <a:endParaRPr lang="fr-BE"/>
          </a:p>
        </p:txBody>
      </p:sp>
    </p:spTree>
    <p:extLst>
      <p:ext uri="{BB962C8B-B14F-4D97-AF65-F5344CB8AC3E}">
        <p14:creationId xmlns:p14="http://schemas.microsoft.com/office/powerpoint/2010/main" val="9846004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48AFF27-E71D-4CA6-9051-2FD481BC3716}"/>
              </a:ext>
            </a:extLst>
          </p:cNvPr>
          <p:cNvSpPr>
            <a:spLocks noGrp="1"/>
          </p:cNvSpPr>
          <p:nvPr>
            <p:ph type="title"/>
          </p:nvPr>
        </p:nvSpPr>
        <p:spPr/>
        <p:txBody>
          <a:bodyPr/>
          <a:lstStyle/>
          <a:p>
            <a:r>
              <a:rPr lang="fr-FR"/>
              <a:t>Modifiez le style du titre</a:t>
            </a:r>
            <a:endParaRPr lang="fr-BE"/>
          </a:p>
        </p:txBody>
      </p:sp>
      <p:sp>
        <p:nvSpPr>
          <p:cNvPr id="3" name="Espace réservé du contenu 2">
            <a:extLst>
              <a:ext uri="{FF2B5EF4-FFF2-40B4-BE49-F238E27FC236}">
                <a16:creationId xmlns:a16="http://schemas.microsoft.com/office/drawing/2014/main" id="{E3D60DB0-3E58-4522-8BEC-628F579DD1B3}"/>
              </a:ext>
            </a:extLst>
          </p:cNvPr>
          <p:cNvSpPr>
            <a:spLocks noGrp="1"/>
          </p:cNvSpPr>
          <p:nvPr>
            <p:ph sz="half" idx="1"/>
          </p:nvPr>
        </p:nvSpPr>
        <p:spPr>
          <a:xfrm>
            <a:off x="838200" y="1825625"/>
            <a:ext cx="5181600" cy="435133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BE"/>
          </a:p>
        </p:txBody>
      </p:sp>
      <p:sp>
        <p:nvSpPr>
          <p:cNvPr id="4" name="Espace réservé du contenu 3">
            <a:extLst>
              <a:ext uri="{FF2B5EF4-FFF2-40B4-BE49-F238E27FC236}">
                <a16:creationId xmlns:a16="http://schemas.microsoft.com/office/drawing/2014/main" id="{A94FB786-C229-4F4A-8176-0C01CC45033F}"/>
              </a:ext>
            </a:extLst>
          </p:cNvPr>
          <p:cNvSpPr>
            <a:spLocks noGrp="1"/>
          </p:cNvSpPr>
          <p:nvPr>
            <p:ph sz="half" idx="2"/>
          </p:nvPr>
        </p:nvSpPr>
        <p:spPr>
          <a:xfrm>
            <a:off x="6172200" y="1825625"/>
            <a:ext cx="5181600" cy="435133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BE"/>
          </a:p>
        </p:txBody>
      </p:sp>
      <p:sp>
        <p:nvSpPr>
          <p:cNvPr id="5" name="Espace réservé de la date 4">
            <a:extLst>
              <a:ext uri="{FF2B5EF4-FFF2-40B4-BE49-F238E27FC236}">
                <a16:creationId xmlns:a16="http://schemas.microsoft.com/office/drawing/2014/main" id="{FBCF207D-A6B9-4AB2-B591-5AF371DF6EA7}"/>
              </a:ext>
            </a:extLst>
          </p:cNvPr>
          <p:cNvSpPr>
            <a:spLocks noGrp="1"/>
          </p:cNvSpPr>
          <p:nvPr>
            <p:ph type="dt" sz="half" idx="10"/>
          </p:nvPr>
        </p:nvSpPr>
        <p:spPr/>
        <p:txBody>
          <a:bodyPr/>
          <a:lstStyle/>
          <a:p>
            <a:fld id="{F938467E-F227-4400-9CA3-9425F369DF38}" type="datetimeFigureOut">
              <a:rPr lang="fr-BE" smtClean="0"/>
              <a:pPr/>
              <a:t>7/05/20</a:t>
            </a:fld>
            <a:endParaRPr lang="fr-BE"/>
          </a:p>
        </p:txBody>
      </p:sp>
      <p:sp>
        <p:nvSpPr>
          <p:cNvPr id="6" name="Espace réservé du pied de page 5">
            <a:extLst>
              <a:ext uri="{FF2B5EF4-FFF2-40B4-BE49-F238E27FC236}">
                <a16:creationId xmlns:a16="http://schemas.microsoft.com/office/drawing/2014/main" id="{3F2C28BB-D2E1-4933-A65C-0A0AEC8DF86A}"/>
              </a:ext>
            </a:extLst>
          </p:cNvPr>
          <p:cNvSpPr>
            <a:spLocks noGrp="1"/>
          </p:cNvSpPr>
          <p:nvPr>
            <p:ph type="ftr" sz="quarter" idx="11"/>
          </p:nvPr>
        </p:nvSpPr>
        <p:spPr/>
        <p:txBody>
          <a:bodyPr/>
          <a:lstStyle/>
          <a:p>
            <a:endParaRPr lang="fr-BE"/>
          </a:p>
        </p:txBody>
      </p:sp>
      <p:sp>
        <p:nvSpPr>
          <p:cNvPr id="7" name="Espace réservé du numéro de diapositive 6">
            <a:extLst>
              <a:ext uri="{FF2B5EF4-FFF2-40B4-BE49-F238E27FC236}">
                <a16:creationId xmlns:a16="http://schemas.microsoft.com/office/drawing/2014/main" id="{60776B90-8C97-461C-95D4-9A42FD50F61B}"/>
              </a:ext>
            </a:extLst>
          </p:cNvPr>
          <p:cNvSpPr>
            <a:spLocks noGrp="1"/>
          </p:cNvSpPr>
          <p:nvPr>
            <p:ph type="sldNum" sz="quarter" idx="12"/>
          </p:nvPr>
        </p:nvSpPr>
        <p:spPr/>
        <p:txBody>
          <a:bodyPr/>
          <a:lstStyle/>
          <a:p>
            <a:fld id="{543394F8-FBA6-4917-928C-0C53F5DD5141}" type="slidenum">
              <a:rPr lang="fr-BE" smtClean="0"/>
              <a:pPr/>
              <a:t>‹N°›</a:t>
            </a:fld>
            <a:endParaRPr lang="fr-BE"/>
          </a:p>
        </p:txBody>
      </p:sp>
    </p:spTree>
    <p:extLst>
      <p:ext uri="{BB962C8B-B14F-4D97-AF65-F5344CB8AC3E}">
        <p14:creationId xmlns:p14="http://schemas.microsoft.com/office/powerpoint/2010/main" val="300368642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15991AD-D4BB-47B1-A1C8-6854A465B7CE}"/>
              </a:ext>
            </a:extLst>
          </p:cNvPr>
          <p:cNvSpPr>
            <a:spLocks noGrp="1"/>
          </p:cNvSpPr>
          <p:nvPr>
            <p:ph type="title"/>
          </p:nvPr>
        </p:nvSpPr>
        <p:spPr>
          <a:xfrm>
            <a:off x="839788" y="365125"/>
            <a:ext cx="10515600" cy="1325563"/>
          </a:xfrm>
        </p:spPr>
        <p:txBody>
          <a:bodyPr/>
          <a:lstStyle/>
          <a:p>
            <a:r>
              <a:rPr lang="fr-FR"/>
              <a:t>Modifiez le style du titre</a:t>
            </a:r>
            <a:endParaRPr lang="fr-BE"/>
          </a:p>
        </p:txBody>
      </p:sp>
      <p:sp>
        <p:nvSpPr>
          <p:cNvPr id="3" name="Espace réservé du texte 2">
            <a:extLst>
              <a:ext uri="{FF2B5EF4-FFF2-40B4-BE49-F238E27FC236}">
                <a16:creationId xmlns:a16="http://schemas.microsoft.com/office/drawing/2014/main" id="{B3890E4D-0705-4F69-9525-C1858CC4546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4" name="Espace réservé du contenu 3">
            <a:extLst>
              <a:ext uri="{FF2B5EF4-FFF2-40B4-BE49-F238E27FC236}">
                <a16:creationId xmlns:a16="http://schemas.microsoft.com/office/drawing/2014/main" id="{DCFA73B9-9D70-491C-BD5D-659706659CB1}"/>
              </a:ext>
            </a:extLst>
          </p:cNvPr>
          <p:cNvSpPr>
            <a:spLocks noGrp="1"/>
          </p:cNvSpPr>
          <p:nvPr>
            <p:ph sz="half" idx="2"/>
          </p:nvPr>
        </p:nvSpPr>
        <p:spPr>
          <a:xfrm>
            <a:off x="839788" y="2505075"/>
            <a:ext cx="5157787" cy="368458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BE"/>
          </a:p>
        </p:txBody>
      </p:sp>
      <p:sp>
        <p:nvSpPr>
          <p:cNvPr id="5" name="Espace réservé du texte 4">
            <a:extLst>
              <a:ext uri="{FF2B5EF4-FFF2-40B4-BE49-F238E27FC236}">
                <a16:creationId xmlns:a16="http://schemas.microsoft.com/office/drawing/2014/main" id="{CECEEEAD-FEC8-4549-8961-619B75C12E6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6" name="Espace réservé du contenu 5">
            <a:extLst>
              <a:ext uri="{FF2B5EF4-FFF2-40B4-BE49-F238E27FC236}">
                <a16:creationId xmlns:a16="http://schemas.microsoft.com/office/drawing/2014/main" id="{49FDBD45-B413-4436-A5FF-B7EBFD67D580}"/>
              </a:ext>
            </a:extLst>
          </p:cNvPr>
          <p:cNvSpPr>
            <a:spLocks noGrp="1"/>
          </p:cNvSpPr>
          <p:nvPr>
            <p:ph sz="quarter" idx="4"/>
          </p:nvPr>
        </p:nvSpPr>
        <p:spPr>
          <a:xfrm>
            <a:off x="6172200" y="2505075"/>
            <a:ext cx="5183188" cy="368458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BE"/>
          </a:p>
        </p:txBody>
      </p:sp>
      <p:sp>
        <p:nvSpPr>
          <p:cNvPr id="7" name="Espace réservé de la date 6">
            <a:extLst>
              <a:ext uri="{FF2B5EF4-FFF2-40B4-BE49-F238E27FC236}">
                <a16:creationId xmlns:a16="http://schemas.microsoft.com/office/drawing/2014/main" id="{246204A1-1CEB-4182-B233-06C7FDB77FF6}"/>
              </a:ext>
            </a:extLst>
          </p:cNvPr>
          <p:cNvSpPr>
            <a:spLocks noGrp="1"/>
          </p:cNvSpPr>
          <p:nvPr>
            <p:ph type="dt" sz="half" idx="10"/>
          </p:nvPr>
        </p:nvSpPr>
        <p:spPr/>
        <p:txBody>
          <a:bodyPr/>
          <a:lstStyle/>
          <a:p>
            <a:fld id="{F938467E-F227-4400-9CA3-9425F369DF38}" type="datetimeFigureOut">
              <a:rPr lang="fr-BE" smtClean="0"/>
              <a:pPr/>
              <a:t>7/05/20</a:t>
            </a:fld>
            <a:endParaRPr lang="fr-BE"/>
          </a:p>
        </p:txBody>
      </p:sp>
      <p:sp>
        <p:nvSpPr>
          <p:cNvPr id="8" name="Espace réservé du pied de page 7">
            <a:extLst>
              <a:ext uri="{FF2B5EF4-FFF2-40B4-BE49-F238E27FC236}">
                <a16:creationId xmlns:a16="http://schemas.microsoft.com/office/drawing/2014/main" id="{DABDEADB-5726-4544-9750-CDC3D9A534F6}"/>
              </a:ext>
            </a:extLst>
          </p:cNvPr>
          <p:cNvSpPr>
            <a:spLocks noGrp="1"/>
          </p:cNvSpPr>
          <p:nvPr>
            <p:ph type="ftr" sz="quarter" idx="11"/>
          </p:nvPr>
        </p:nvSpPr>
        <p:spPr/>
        <p:txBody>
          <a:bodyPr/>
          <a:lstStyle/>
          <a:p>
            <a:endParaRPr lang="fr-BE"/>
          </a:p>
        </p:txBody>
      </p:sp>
      <p:sp>
        <p:nvSpPr>
          <p:cNvPr id="9" name="Espace réservé du numéro de diapositive 8">
            <a:extLst>
              <a:ext uri="{FF2B5EF4-FFF2-40B4-BE49-F238E27FC236}">
                <a16:creationId xmlns:a16="http://schemas.microsoft.com/office/drawing/2014/main" id="{4899398C-EA3E-4E3F-878B-ECB74FCDD509}"/>
              </a:ext>
            </a:extLst>
          </p:cNvPr>
          <p:cNvSpPr>
            <a:spLocks noGrp="1"/>
          </p:cNvSpPr>
          <p:nvPr>
            <p:ph type="sldNum" sz="quarter" idx="12"/>
          </p:nvPr>
        </p:nvSpPr>
        <p:spPr/>
        <p:txBody>
          <a:bodyPr/>
          <a:lstStyle/>
          <a:p>
            <a:fld id="{543394F8-FBA6-4917-928C-0C53F5DD5141}" type="slidenum">
              <a:rPr lang="fr-BE" smtClean="0"/>
              <a:pPr/>
              <a:t>‹N°›</a:t>
            </a:fld>
            <a:endParaRPr lang="fr-BE"/>
          </a:p>
        </p:txBody>
      </p:sp>
    </p:spTree>
    <p:extLst>
      <p:ext uri="{BB962C8B-B14F-4D97-AF65-F5344CB8AC3E}">
        <p14:creationId xmlns:p14="http://schemas.microsoft.com/office/powerpoint/2010/main" val="282592099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EA2D916-A4CB-41EF-BC25-13CCC1F9F483}"/>
              </a:ext>
            </a:extLst>
          </p:cNvPr>
          <p:cNvSpPr>
            <a:spLocks noGrp="1"/>
          </p:cNvSpPr>
          <p:nvPr>
            <p:ph type="title"/>
          </p:nvPr>
        </p:nvSpPr>
        <p:spPr/>
        <p:txBody>
          <a:bodyPr/>
          <a:lstStyle/>
          <a:p>
            <a:r>
              <a:rPr lang="fr-FR"/>
              <a:t>Modifiez le style du titre</a:t>
            </a:r>
            <a:endParaRPr lang="fr-BE"/>
          </a:p>
        </p:txBody>
      </p:sp>
      <p:sp>
        <p:nvSpPr>
          <p:cNvPr id="3" name="Espace réservé de la date 2">
            <a:extLst>
              <a:ext uri="{FF2B5EF4-FFF2-40B4-BE49-F238E27FC236}">
                <a16:creationId xmlns:a16="http://schemas.microsoft.com/office/drawing/2014/main" id="{A68828B2-DE8B-4C9C-8267-FB1EAD3D4454}"/>
              </a:ext>
            </a:extLst>
          </p:cNvPr>
          <p:cNvSpPr>
            <a:spLocks noGrp="1"/>
          </p:cNvSpPr>
          <p:nvPr>
            <p:ph type="dt" sz="half" idx="10"/>
          </p:nvPr>
        </p:nvSpPr>
        <p:spPr/>
        <p:txBody>
          <a:bodyPr/>
          <a:lstStyle/>
          <a:p>
            <a:fld id="{F938467E-F227-4400-9CA3-9425F369DF38}" type="datetimeFigureOut">
              <a:rPr lang="fr-BE" smtClean="0"/>
              <a:pPr/>
              <a:t>7/05/20</a:t>
            </a:fld>
            <a:endParaRPr lang="fr-BE"/>
          </a:p>
        </p:txBody>
      </p:sp>
      <p:sp>
        <p:nvSpPr>
          <p:cNvPr id="4" name="Espace réservé du pied de page 3">
            <a:extLst>
              <a:ext uri="{FF2B5EF4-FFF2-40B4-BE49-F238E27FC236}">
                <a16:creationId xmlns:a16="http://schemas.microsoft.com/office/drawing/2014/main" id="{B2FBE747-7D07-49F1-B994-9124E634655A}"/>
              </a:ext>
            </a:extLst>
          </p:cNvPr>
          <p:cNvSpPr>
            <a:spLocks noGrp="1"/>
          </p:cNvSpPr>
          <p:nvPr>
            <p:ph type="ftr" sz="quarter" idx="11"/>
          </p:nvPr>
        </p:nvSpPr>
        <p:spPr/>
        <p:txBody>
          <a:bodyPr/>
          <a:lstStyle/>
          <a:p>
            <a:endParaRPr lang="fr-BE"/>
          </a:p>
        </p:txBody>
      </p:sp>
      <p:sp>
        <p:nvSpPr>
          <p:cNvPr id="5" name="Espace réservé du numéro de diapositive 4">
            <a:extLst>
              <a:ext uri="{FF2B5EF4-FFF2-40B4-BE49-F238E27FC236}">
                <a16:creationId xmlns:a16="http://schemas.microsoft.com/office/drawing/2014/main" id="{4DA4EFF1-DCED-4C29-8711-0B66E5A30FFE}"/>
              </a:ext>
            </a:extLst>
          </p:cNvPr>
          <p:cNvSpPr>
            <a:spLocks noGrp="1"/>
          </p:cNvSpPr>
          <p:nvPr>
            <p:ph type="sldNum" sz="quarter" idx="12"/>
          </p:nvPr>
        </p:nvSpPr>
        <p:spPr/>
        <p:txBody>
          <a:bodyPr/>
          <a:lstStyle/>
          <a:p>
            <a:fld id="{543394F8-FBA6-4917-928C-0C53F5DD5141}" type="slidenum">
              <a:rPr lang="fr-BE" smtClean="0"/>
              <a:pPr/>
              <a:t>‹N°›</a:t>
            </a:fld>
            <a:endParaRPr lang="fr-BE"/>
          </a:p>
        </p:txBody>
      </p:sp>
    </p:spTree>
    <p:extLst>
      <p:ext uri="{BB962C8B-B14F-4D97-AF65-F5344CB8AC3E}">
        <p14:creationId xmlns:p14="http://schemas.microsoft.com/office/powerpoint/2010/main" val="31204657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CDB3AFF1-865D-4D69-AF7E-C531C50B7D5A}"/>
              </a:ext>
            </a:extLst>
          </p:cNvPr>
          <p:cNvSpPr>
            <a:spLocks noGrp="1"/>
          </p:cNvSpPr>
          <p:nvPr>
            <p:ph type="dt" sz="half" idx="10"/>
          </p:nvPr>
        </p:nvSpPr>
        <p:spPr/>
        <p:txBody>
          <a:bodyPr/>
          <a:lstStyle/>
          <a:p>
            <a:fld id="{F938467E-F227-4400-9CA3-9425F369DF38}" type="datetimeFigureOut">
              <a:rPr lang="fr-BE" smtClean="0"/>
              <a:pPr/>
              <a:t>7/05/20</a:t>
            </a:fld>
            <a:endParaRPr lang="fr-BE"/>
          </a:p>
        </p:txBody>
      </p:sp>
      <p:sp>
        <p:nvSpPr>
          <p:cNvPr id="3" name="Espace réservé du pied de page 2">
            <a:extLst>
              <a:ext uri="{FF2B5EF4-FFF2-40B4-BE49-F238E27FC236}">
                <a16:creationId xmlns:a16="http://schemas.microsoft.com/office/drawing/2014/main" id="{60B193D7-F092-4151-86FC-32BAF2CD8CA9}"/>
              </a:ext>
            </a:extLst>
          </p:cNvPr>
          <p:cNvSpPr>
            <a:spLocks noGrp="1"/>
          </p:cNvSpPr>
          <p:nvPr>
            <p:ph type="ftr" sz="quarter" idx="11"/>
          </p:nvPr>
        </p:nvSpPr>
        <p:spPr/>
        <p:txBody>
          <a:bodyPr/>
          <a:lstStyle/>
          <a:p>
            <a:endParaRPr lang="fr-BE"/>
          </a:p>
        </p:txBody>
      </p:sp>
      <p:sp>
        <p:nvSpPr>
          <p:cNvPr id="4" name="Espace réservé du numéro de diapositive 3">
            <a:extLst>
              <a:ext uri="{FF2B5EF4-FFF2-40B4-BE49-F238E27FC236}">
                <a16:creationId xmlns:a16="http://schemas.microsoft.com/office/drawing/2014/main" id="{BB4D0B14-2A14-4029-AF46-670A1BA2BB15}"/>
              </a:ext>
            </a:extLst>
          </p:cNvPr>
          <p:cNvSpPr>
            <a:spLocks noGrp="1"/>
          </p:cNvSpPr>
          <p:nvPr>
            <p:ph type="sldNum" sz="quarter" idx="12"/>
          </p:nvPr>
        </p:nvSpPr>
        <p:spPr/>
        <p:txBody>
          <a:bodyPr/>
          <a:lstStyle/>
          <a:p>
            <a:fld id="{543394F8-FBA6-4917-928C-0C53F5DD5141}" type="slidenum">
              <a:rPr lang="fr-BE" smtClean="0"/>
              <a:pPr/>
              <a:t>‹N°›</a:t>
            </a:fld>
            <a:endParaRPr lang="fr-BE"/>
          </a:p>
        </p:txBody>
      </p:sp>
    </p:spTree>
    <p:extLst>
      <p:ext uri="{BB962C8B-B14F-4D97-AF65-F5344CB8AC3E}">
        <p14:creationId xmlns:p14="http://schemas.microsoft.com/office/powerpoint/2010/main" val="12041006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D2935A1-24C5-4ECA-BEC1-AD4AB778AC7A}"/>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endParaRPr lang="fr-BE"/>
          </a:p>
        </p:txBody>
      </p:sp>
      <p:sp>
        <p:nvSpPr>
          <p:cNvPr id="3" name="Espace réservé du contenu 2">
            <a:extLst>
              <a:ext uri="{FF2B5EF4-FFF2-40B4-BE49-F238E27FC236}">
                <a16:creationId xmlns:a16="http://schemas.microsoft.com/office/drawing/2014/main" id="{6FF9277E-4717-4E01-9373-E2869F35936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BE"/>
          </a:p>
        </p:txBody>
      </p:sp>
      <p:sp>
        <p:nvSpPr>
          <p:cNvPr id="4" name="Espace réservé du texte 3">
            <a:extLst>
              <a:ext uri="{FF2B5EF4-FFF2-40B4-BE49-F238E27FC236}">
                <a16:creationId xmlns:a16="http://schemas.microsoft.com/office/drawing/2014/main" id="{CB292089-D363-4D01-9C3A-DA08710FEB4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a:extLst>
              <a:ext uri="{FF2B5EF4-FFF2-40B4-BE49-F238E27FC236}">
                <a16:creationId xmlns:a16="http://schemas.microsoft.com/office/drawing/2014/main" id="{058EBB2F-938E-4577-9F5B-8A2590BB09F8}"/>
              </a:ext>
            </a:extLst>
          </p:cNvPr>
          <p:cNvSpPr>
            <a:spLocks noGrp="1"/>
          </p:cNvSpPr>
          <p:nvPr>
            <p:ph type="dt" sz="half" idx="10"/>
          </p:nvPr>
        </p:nvSpPr>
        <p:spPr/>
        <p:txBody>
          <a:bodyPr/>
          <a:lstStyle/>
          <a:p>
            <a:fld id="{F938467E-F227-4400-9CA3-9425F369DF38}" type="datetimeFigureOut">
              <a:rPr lang="fr-BE" smtClean="0"/>
              <a:pPr/>
              <a:t>7/05/20</a:t>
            </a:fld>
            <a:endParaRPr lang="fr-BE"/>
          </a:p>
        </p:txBody>
      </p:sp>
      <p:sp>
        <p:nvSpPr>
          <p:cNvPr id="6" name="Espace réservé du pied de page 5">
            <a:extLst>
              <a:ext uri="{FF2B5EF4-FFF2-40B4-BE49-F238E27FC236}">
                <a16:creationId xmlns:a16="http://schemas.microsoft.com/office/drawing/2014/main" id="{9E9DB2AC-9F86-4A1B-9121-1710B796F3D4}"/>
              </a:ext>
            </a:extLst>
          </p:cNvPr>
          <p:cNvSpPr>
            <a:spLocks noGrp="1"/>
          </p:cNvSpPr>
          <p:nvPr>
            <p:ph type="ftr" sz="quarter" idx="11"/>
          </p:nvPr>
        </p:nvSpPr>
        <p:spPr/>
        <p:txBody>
          <a:bodyPr/>
          <a:lstStyle/>
          <a:p>
            <a:endParaRPr lang="fr-BE"/>
          </a:p>
        </p:txBody>
      </p:sp>
      <p:sp>
        <p:nvSpPr>
          <p:cNvPr id="7" name="Espace réservé du numéro de diapositive 6">
            <a:extLst>
              <a:ext uri="{FF2B5EF4-FFF2-40B4-BE49-F238E27FC236}">
                <a16:creationId xmlns:a16="http://schemas.microsoft.com/office/drawing/2014/main" id="{5BAAF437-77B4-4D86-80E0-9DF3A9BD10EA}"/>
              </a:ext>
            </a:extLst>
          </p:cNvPr>
          <p:cNvSpPr>
            <a:spLocks noGrp="1"/>
          </p:cNvSpPr>
          <p:nvPr>
            <p:ph type="sldNum" sz="quarter" idx="12"/>
          </p:nvPr>
        </p:nvSpPr>
        <p:spPr/>
        <p:txBody>
          <a:bodyPr/>
          <a:lstStyle/>
          <a:p>
            <a:fld id="{543394F8-FBA6-4917-928C-0C53F5DD5141}" type="slidenum">
              <a:rPr lang="fr-BE" smtClean="0"/>
              <a:pPr/>
              <a:t>‹N°›</a:t>
            </a:fld>
            <a:endParaRPr lang="fr-BE"/>
          </a:p>
        </p:txBody>
      </p:sp>
    </p:spTree>
    <p:extLst>
      <p:ext uri="{BB962C8B-B14F-4D97-AF65-F5344CB8AC3E}">
        <p14:creationId xmlns:p14="http://schemas.microsoft.com/office/powerpoint/2010/main" val="28142100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5681EB0-9DC0-4582-9F07-6A653F06E236}"/>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endParaRPr lang="fr-BE"/>
          </a:p>
        </p:txBody>
      </p:sp>
      <p:sp>
        <p:nvSpPr>
          <p:cNvPr id="3" name="Espace réservé pour une image  2">
            <a:extLst>
              <a:ext uri="{FF2B5EF4-FFF2-40B4-BE49-F238E27FC236}">
                <a16:creationId xmlns:a16="http://schemas.microsoft.com/office/drawing/2014/main" id="{FAD2521B-758C-4C26-A576-77FEFAFF1E4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BE"/>
          </a:p>
        </p:txBody>
      </p:sp>
      <p:sp>
        <p:nvSpPr>
          <p:cNvPr id="4" name="Espace réservé du texte 3">
            <a:extLst>
              <a:ext uri="{FF2B5EF4-FFF2-40B4-BE49-F238E27FC236}">
                <a16:creationId xmlns:a16="http://schemas.microsoft.com/office/drawing/2014/main" id="{B7C4B26F-815C-4BC3-9120-AED9C7DF142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a:extLst>
              <a:ext uri="{FF2B5EF4-FFF2-40B4-BE49-F238E27FC236}">
                <a16:creationId xmlns:a16="http://schemas.microsoft.com/office/drawing/2014/main" id="{7888611B-8FC5-42B8-96BB-816EE7BFF444}"/>
              </a:ext>
            </a:extLst>
          </p:cNvPr>
          <p:cNvSpPr>
            <a:spLocks noGrp="1"/>
          </p:cNvSpPr>
          <p:nvPr>
            <p:ph type="dt" sz="half" idx="10"/>
          </p:nvPr>
        </p:nvSpPr>
        <p:spPr/>
        <p:txBody>
          <a:bodyPr/>
          <a:lstStyle/>
          <a:p>
            <a:fld id="{F938467E-F227-4400-9CA3-9425F369DF38}" type="datetimeFigureOut">
              <a:rPr lang="fr-BE" smtClean="0"/>
              <a:pPr/>
              <a:t>7/05/20</a:t>
            </a:fld>
            <a:endParaRPr lang="fr-BE"/>
          </a:p>
        </p:txBody>
      </p:sp>
      <p:sp>
        <p:nvSpPr>
          <p:cNvPr id="6" name="Espace réservé du pied de page 5">
            <a:extLst>
              <a:ext uri="{FF2B5EF4-FFF2-40B4-BE49-F238E27FC236}">
                <a16:creationId xmlns:a16="http://schemas.microsoft.com/office/drawing/2014/main" id="{8E62D93D-8C0B-4B60-BA3A-C55F3CF5E4BA}"/>
              </a:ext>
            </a:extLst>
          </p:cNvPr>
          <p:cNvSpPr>
            <a:spLocks noGrp="1"/>
          </p:cNvSpPr>
          <p:nvPr>
            <p:ph type="ftr" sz="quarter" idx="11"/>
          </p:nvPr>
        </p:nvSpPr>
        <p:spPr/>
        <p:txBody>
          <a:bodyPr/>
          <a:lstStyle/>
          <a:p>
            <a:endParaRPr lang="fr-BE"/>
          </a:p>
        </p:txBody>
      </p:sp>
      <p:sp>
        <p:nvSpPr>
          <p:cNvPr id="7" name="Espace réservé du numéro de diapositive 6">
            <a:extLst>
              <a:ext uri="{FF2B5EF4-FFF2-40B4-BE49-F238E27FC236}">
                <a16:creationId xmlns:a16="http://schemas.microsoft.com/office/drawing/2014/main" id="{12B8C722-E06A-4ED4-AA2C-C4348FE32D78}"/>
              </a:ext>
            </a:extLst>
          </p:cNvPr>
          <p:cNvSpPr>
            <a:spLocks noGrp="1"/>
          </p:cNvSpPr>
          <p:nvPr>
            <p:ph type="sldNum" sz="quarter" idx="12"/>
          </p:nvPr>
        </p:nvSpPr>
        <p:spPr/>
        <p:txBody>
          <a:bodyPr/>
          <a:lstStyle/>
          <a:p>
            <a:fld id="{543394F8-FBA6-4917-928C-0C53F5DD5141}" type="slidenum">
              <a:rPr lang="fr-BE" smtClean="0"/>
              <a:pPr/>
              <a:t>‹N°›</a:t>
            </a:fld>
            <a:endParaRPr lang="fr-BE"/>
          </a:p>
        </p:txBody>
      </p:sp>
    </p:spTree>
    <p:extLst>
      <p:ext uri="{BB962C8B-B14F-4D97-AF65-F5344CB8AC3E}">
        <p14:creationId xmlns:p14="http://schemas.microsoft.com/office/powerpoint/2010/main" val="51340800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a:extLst>
              <a:ext uri="{FF2B5EF4-FFF2-40B4-BE49-F238E27FC236}">
                <a16:creationId xmlns:a16="http://schemas.microsoft.com/office/drawing/2014/main" id="{29EDCC9A-5D82-41BC-B518-BD8FD6D5822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dirty="0"/>
              <a:t>Modifiez le style du titre</a:t>
            </a:r>
            <a:endParaRPr lang="fr-BE" dirty="0"/>
          </a:p>
        </p:txBody>
      </p:sp>
      <p:sp>
        <p:nvSpPr>
          <p:cNvPr id="3" name="Espace réservé du texte 2">
            <a:extLst>
              <a:ext uri="{FF2B5EF4-FFF2-40B4-BE49-F238E27FC236}">
                <a16:creationId xmlns:a16="http://schemas.microsoft.com/office/drawing/2014/main" id="{5A07DDD8-296E-4965-AE80-06D6E4D5F56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BE"/>
          </a:p>
        </p:txBody>
      </p:sp>
      <p:sp>
        <p:nvSpPr>
          <p:cNvPr id="4" name="Espace réservé de la date 3">
            <a:extLst>
              <a:ext uri="{FF2B5EF4-FFF2-40B4-BE49-F238E27FC236}">
                <a16:creationId xmlns:a16="http://schemas.microsoft.com/office/drawing/2014/main" id="{AAEC0DB4-1F4C-4316-8E99-93E7E51F0F4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938467E-F227-4400-9CA3-9425F369DF38}" type="datetimeFigureOut">
              <a:rPr lang="fr-BE" smtClean="0"/>
              <a:pPr/>
              <a:t>7/05/20</a:t>
            </a:fld>
            <a:endParaRPr lang="fr-BE"/>
          </a:p>
        </p:txBody>
      </p:sp>
      <p:sp>
        <p:nvSpPr>
          <p:cNvPr id="5" name="Espace réservé du pied de page 4">
            <a:extLst>
              <a:ext uri="{FF2B5EF4-FFF2-40B4-BE49-F238E27FC236}">
                <a16:creationId xmlns:a16="http://schemas.microsoft.com/office/drawing/2014/main" id="{1DD9F33B-546B-463F-8576-F91A63E4147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BE"/>
          </a:p>
        </p:txBody>
      </p:sp>
      <p:sp>
        <p:nvSpPr>
          <p:cNvPr id="6" name="Espace réservé du numéro de diapositive 5">
            <a:extLst>
              <a:ext uri="{FF2B5EF4-FFF2-40B4-BE49-F238E27FC236}">
                <a16:creationId xmlns:a16="http://schemas.microsoft.com/office/drawing/2014/main" id="{093685EC-55A8-4310-9DFF-23CAB8109C8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43394F8-FBA6-4917-928C-0C53F5DD5141}" type="slidenum">
              <a:rPr lang="fr-BE" smtClean="0"/>
              <a:pPr/>
              <a:t>‹N°›</a:t>
            </a:fld>
            <a:endParaRPr lang="fr-BE"/>
          </a:p>
        </p:txBody>
      </p:sp>
    </p:spTree>
    <p:extLst>
      <p:ext uri="{BB962C8B-B14F-4D97-AF65-F5344CB8AC3E}">
        <p14:creationId xmlns:p14="http://schemas.microsoft.com/office/powerpoint/2010/main" val="309146270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36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5.xml"/><Relationship Id="rId1" Type="http://schemas.openxmlformats.org/officeDocument/2006/relationships/slideLayout" Target="../slideLayouts/slideLayout7.xml"/><Relationship Id="rId4" Type="http://schemas.openxmlformats.org/officeDocument/2006/relationships/hyperlink" Target="mailto:gpc@gpclimat.be" TargetMode="External"/></Relationships>
</file>

<file path=ppt/slides/_rels/slide36.xml.rels><?xml version="1.0" encoding="UTF-8" standalone="yes"?>
<Relationships xmlns="http://schemas.openxmlformats.org/package/2006/relationships"><Relationship Id="rId3" Type="http://schemas.openxmlformats.org/officeDocument/2006/relationships/hyperlink" Target="https://gpclimat.be/2019/11/17/forum-pour-la-transition" TargetMode="External"/><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7B2C678-F208-417F-A6AF-E03C20BDC560}"/>
              </a:ext>
            </a:extLst>
          </p:cNvPr>
          <p:cNvSpPr>
            <a:spLocks noGrp="1"/>
          </p:cNvSpPr>
          <p:nvPr>
            <p:ph type="ctrTitle"/>
          </p:nvPr>
        </p:nvSpPr>
        <p:spPr>
          <a:xfrm>
            <a:off x="621601" y="1699142"/>
            <a:ext cx="10316461" cy="3459716"/>
          </a:xfrm>
        </p:spPr>
        <p:txBody>
          <a:bodyPr>
            <a:normAutofit fontScale="90000"/>
          </a:bodyPr>
          <a:lstStyle/>
          <a:p>
            <a:pPr marL="360000" algn="l">
              <a:lnSpc>
                <a:spcPct val="100000"/>
              </a:lnSpc>
            </a:pPr>
            <a:br>
              <a:rPr lang="fr-BE" b="1" dirty="0"/>
            </a:br>
            <a:br>
              <a:rPr lang="fr-BE" b="1" dirty="0"/>
            </a:br>
            <a:br>
              <a:rPr lang="fr-BE" b="1" dirty="0"/>
            </a:br>
            <a:br>
              <a:rPr lang="fr-BE" b="1" dirty="0"/>
            </a:br>
            <a:r>
              <a:rPr lang="fr-BE" b="1" dirty="0"/>
              <a:t>	</a:t>
            </a:r>
            <a:r>
              <a:rPr lang="fr-BE" sz="3100" b="1" i="1" dirty="0"/>
              <a:t>– parce qu’il est urgent de pérenniser notre patrimoine naturel</a:t>
            </a:r>
            <a:br>
              <a:rPr lang="fr-BE" sz="3100" b="1" i="1" dirty="0"/>
            </a:br>
            <a:r>
              <a:rPr lang="fr-BE" sz="3100" b="1" i="1" dirty="0"/>
              <a:t>	– en s’engageant tous ensemble pour plus de justice</a:t>
            </a:r>
            <a:br>
              <a:rPr lang="fr-BE" sz="3100" b="1" i="1" dirty="0"/>
            </a:br>
            <a:r>
              <a:rPr lang="fr-BE" sz="3100" b="1" i="1" dirty="0"/>
              <a:t>	– dans l’intérêt des générations présentes et futures </a:t>
            </a:r>
            <a:br>
              <a:rPr lang="fr-BE" b="1" dirty="0"/>
            </a:br>
            <a:r>
              <a:rPr lang="fr-BE" b="1" dirty="0"/>
              <a:t> </a:t>
            </a:r>
            <a:br>
              <a:rPr lang="fr-BE" dirty="0"/>
            </a:br>
            <a:endParaRPr lang="fr-BE" sz="2700" dirty="0"/>
          </a:p>
        </p:txBody>
      </p:sp>
      <p:sp>
        <p:nvSpPr>
          <p:cNvPr id="3" name="Sous-titre 2">
            <a:extLst>
              <a:ext uri="{FF2B5EF4-FFF2-40B4-BE49-F238E27FC236}">
                <a16:creationId xmlns:a16="http://schemas.microsoft.com/office/drawing/2014/main" id="{7E357673-699F-45DE-A654-41FFAAA0D0EC}"/>
              </a:ext>
            </a:extLst>
          </p:cNvPr>
          <p:cNvSpPr>
            <a:spLocks noGrp="1"/>
          </p:cNvSpPr>
          <p:nvPr>
            <p:ph type="subTitle" idx="1"/>
          </p:nvPr>
        </p:nvSpPr>
        <p:spPr>
          <a:xfrm>
            <a:off x="1622854" y="5576891"/>
            <a:ext cx="9144000" cy="1022753"/>
          </a:xfrm>
        </p:spPr>
        <p:txBody>
          <a:bodyPr>
            <a:normAutofit/>
          </a:bodyPr>
          <a:lstStyle/>
          <a:p>
            <a:pPr algn="r"/>
            <a:r>
              <a:rPr lang="fr-BE" sz="2000" i="1" dirty="0"/>
              <a:t>De nouvelles manières d’habiter la Terre sont à notre portée.</a:t>
            </a:r>
            <a:endParaRPr lang="fr-BE" sz="2000" dirty="0"/>
          </a:p>
          <a:p>
            <a:pPr algn="r"/>
            <a:r>
              <a:rPr lang="fr-BE" sz="2000" i="1" dirty="0"/>
              <a:t>Aucune fatalité ne condamne l’humanité à détruire son habitat. </a:t>
            </a:r>
            <a:endParaRPr lang="fr-BE" sz="2000" dirty="0"/>
          </a:p>
          <a:p>
            <a:endParaRPr lang="fr-BE" dirty="0"/>
          </a:p>
        </p:txBody>
      </p:sp>
      <p:graphicFrame>
        <p:nvGraphicFramePr>
          <p:cNvPr id="6" name="Table 5">
            <a:extLst>
              <a:ext uri="{FF2B5EF4-FFF2-40B4-BE49-F238E27FC236}">
                <a16:creationId xmlns:a16="http://schemas.microsoft.com/office/drawing/2014/main" id="{4377E8F5-A9DC-4304-8DAB-1173E564D982}"/>
              </a:ext>
            </a:extLst>
          </p:cNvPr>
          <p:cNvGraphicFramePr>
            <a:graphicFrameLocks noGrp="1"/>
          </p:cNvGraphicFramePr>
          <p:nvPr>
            <p:extLst>
              <p:ext uri="{D42A27DB-BD31-4B8C-83A1-F6EECF244321}">
                <p14:modId xmlns:p14="http://schemas.microsoft.com/office/powerpoint/2010/main" val="645569705"/>
              </p:ext>
            </p:extLst>
          </p:nvPr>
        </p:nvGraphicFramePr>
        <p:xfrm>
          <a:off x="621601" y="387317"/>
          <a:ext cx="6153444" cy="1311825"/>
        </p:xfrm>
        <a:graphic>
          <a:graphicData uri="http://schemas.openxmlformats.org/drawingml/2006/table">
            <a:tbl>
              <a:tblPr firstRow="1" firstCol="1" bandRow="1">
                <a:tableStyleId>{5C22544A-7EE6-4342-B048-85BDC9FD1C3A}</a:tableStyleId>
              </a:tblPr>
              <a:tblGrid>
                <a:gridCol w="6153444">
                  <a:extLst>
                    <a:ext uri="{9D8B030D-6E8A-4147-A177-3AD203B41FA5}">
                      <a16:colId xmlns:a16="http://schemas.microsoft.com/office/drawing/2014/main" val="3859804338"/>
                    </a:ext>
                  </a:extLst>
                </a:gridCol>
              </a:tblGrid>
              <a:tr h="1311825">
                <a:tc>
                  <a:txBody>
                    <a:bodyPr/>
                    <a:lstStyle/>
                    <a:p>
                      <a:pPr algn="ctr">
                        <a:spcAft>
                          <a:spcPts val="0"/>
                        </a:spcAft>
                      </a:pPr>
                      <a:r>
                        <a:rPr lang="fr-BE" sz="4400" cap="small" dirty="0">
                          <a:effectLst/>
                        </a:rPr>
                        <a:t>Forum pour la transition</a:t>
                      </a:r>
                      <a:endParaRPr lang="fr-BE" sz="4400" dirty="0">
                        <a:effectLst/>
                      </a:endParaRPr>
                    </a:p>
                    <a:p>
                      <a:pPr algn="ctr">
                        <a:spcAft>
                          <a:spcPts val="0"/>
                        </a:spcAft>
                      </a:pPr>
                      <a:r>
                        <a:rPr lang="fr-BE" sz="3200" spc="70" dirty="0">
                          <a:effectLst/>
                        </a:rPr>
                        <a:t>Ensemble vers un avenir vivable</a:t>
                      </a:r>
                      <a:endParaRPr lang="fr-BE" sz="3200" dirty="0">
                        <a:effectLst/>
                        <a:latin typeface="Calibri Light" panose="020F030202020403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3536455719"/>
                  </a:ext>
                </a:extLst>
              </a:tr>
            </a:tbl>
          </a:graphicData>
        </a:graphic>
      </p:graphicFrame>
    </p:spTree>
    <p:extLst>
      <p:ext uri="{BB962C8B-B14F-4D97-AF65-F5344CB8AC3E}">
        <p14:creationId xmlns:p14="http://schemas.microsoft.com/office/powerpoint/2010/main" val="2843526749"/>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0752DB2-9301-49B9-AC62-23EA50FEE46B}"/>
              </a:ext>
            </a:extLst>
          </p:cNvPr>
          <p:cNvSpPr>
            <a:spLocks noGrp="1"/>
          </p:cNvSpPr>
          <p:nvPr>
            <p:ph idx="1"/>
          </p:nvPr>
        </p:nvSpPr>
        <p:spPr>
          <a:xfrm>
            <a:off x="838200" y="353568"/>
            <a:ext cx="10515600" cy="5823395"/>
          </a:xfrm>
        </p:spPr>
        <p:txBody>
          <a:bodyPr>
            <a:normAutofit fontScale="70000" lnSpcReduction="20000"/>
          </a:bodyPr>
          <a:lstStyle/>
          <a:p>
            <a:pPr marL="457200" lvl="1" indent="0" algn="just">
              <a:buNone/>
            </a:pPr>
            <a:endParaRPr lang="fr-BE" sz="3800" b="1" dirty="0"/>
          </a:p>
          <a:p>
            <a:pPr marL="457200" lvl="1" indent="0" algn="just">
              <a:buNone/>
            </a:pPr>
            <a:r>
              <a:rPr lang="fr-BE" sz="3800" b="1" dirty="0"/>
              <a:t>Face à ces remises en question environnementales et démocratiques,</a:t>
            </a:r>
          </a:p>
          <a:p>
            <a:pPr marL="457200" lvl="1" indent="0" algn="just">
              <a:buNone/>
            </a:pPr>
            <a:r>
              <a:rPr lang="fr-BE" sz="3800" b="1" dirty="0"/>
              <a:t>les réactions sont multiples:</a:t>
            </a:r>
          </a:p>
          <a:p>
            <a:pPr algn="ctr"/>
            <a:endParaRPr lang="fr-BE" dirty="0"/>
          </a:p>
          <a:p>
            <a:pPr lvl="1">
              <a:spcBef>
                <a:spcPts val="600"/>
              </a:spcBef>
              <a:spcAft>
                <a:spcPts val="600"/>
              </a:spcAft>
              <a:buFont typeface="Wingdings" panose="05000000000000000000" pitchFamily="2" charset="2"/>
              <a:buChar char="Ø"/>
            </a:pPr>
            <a:r>
              <a:rPr lang="fr-BE" sz="2900" dirty="0"/>
              <a:t> Indifférence (Je n’en ai rien à faire !)</a:t>
            </a:r>
          </a:p>
          <a:p>
            <a:pPr lvl="1">
              <a:spcBef>
                <a:spcPts val="600"/>
              </a:spcBef>
              <a:spcAft>
                <a:spcPts val="600"/>
              </a:spcAft>
              <a:buFont typeface="Wingdings" panose="05000000000000000000" pitchFamily="2" charset="2"/>
              <a:buChar char="Ø"/>
            </a:pPr>
            <a:r>
              <a:rPr lang="en-US" sz="2900" dirty="0"/>
              <a:t> </a:t>
            </a:r>
            <a:r>
              <a:rPr lang="en-US" sz="2900" dirty="0" err="1"/>
              <a:t>Résistances</a:t>
            </a:r>
            <a:r>
              <a:rPr lang="en-US" sz="2900" dirty="0"/>
              <a:t> (There Is No Alternative !) </a:t>
            </a:r>
            <a:endParaRPr lang="fr-BE" sz="2900" dirty="0"/>
          </a:p>
          <a:p>
            <a:pPr lvl="1">
              <a:spcBef>
                <a:spcPts val="600"/>
              </a:spcBef>
              <a:spcAft>
                <a:spcPts val="600"/>
              </a:spcAft>
              <a:buFont typeface="Wingdings" panose="05000000000000000000" pitchFamily="2" charset="2"/>
              <a:buChar char="Ø"/>
            </a:pPr>
            <a:r>
              <a:rPr lang="fr-BE" sz="2900" dirty="0"/>
              <a:t> Peurs légitimes (Peurs de perdre !)</a:t>
            </a:r>
          </a:p>
          <a:p>
            <a:pPr lvl="1">
              <a:spcBef>
                <a:spcPts val="600"/>
              </a:spcBef>
              <a:spcAft>
                <a:spcPts val="600"/>
              </a:spcAft>
              <a:buFont typeface="Wingdings" panose="05000000000000000000" pitchFamily="2" charset="2"/>
              <a:buChar char="Ø"/>
            </a:pPr>
            <a:r>
              <a:rPr lang="fr-BE" sz="2900" dirty="0"/>
              <a:t> Besoin de sécurité (Populisme)</a:t>
            </a:r>
          </a:p>
          <a:p>
            <a:pPr lvl="1">
              <a:spcBef>
                <a:spcPts val="600"/>
              </a:spcBef>
              <a:spcAft>
                <a:spcPts val="600"/>
              </a:spcAft>
              <a:buFont typeface="Wingdings" panose="05000000000000000000" pitchFamily="2" charset="2"/>
              <a:buChar char="Ø"/>
            </a:pPr>
            <a:r>
              <a:rPr lang="fr-BE" sz="2900" dirty="0"/>
              <a:t> Déni (Il ne faut pas exagérer, « ça va aller » !)</a:t>
            </a:r>
          </a:p>
          <a:p>
            <a:pPr lvl="1">
              <a:spcBef>
                <a:spcPts val="600"/>
              </a:spcBef>
              <a:spcAft>
                <a:spcPts val="600"/>
              </a:spcAft>
              <a:buFont typeface="Wingdings" panose="05000000000000000000" pitchFamily="2" charset="2"/>
              <a:buChar char="Ø"/>
            </a:pPr>
            <a:r>
              <a:rPr lang="fr-BE" sz="2900" dirty="0"/>
              <a:t> Incompréhension (Plus rien ne va de soi !)</a:t>
            </a:r>
          </a:p>
          <a:p>
            <a:pPr lvl="1">
              <a:spcBef>
                <a:spcPts val="600"/>
              </a:spcBef>
              <a:spcAft>
                <a:spcPts val="600"/>
              </a:spcAft>
              <a:buFont typeface="Wingdings" panose="05000000000000000000" pitchFamily="2" charset="2"/>
              <a:buChar char="Ø"/>
            </a:pPr>
            <a:r>
              <a:rPr lang="fr-BE" sz="2900" dirty="0"/>
              <a:t> Sentiment d’urgence (Qu’est-ce qu’on attend !)</a:t>
            </a:r>
          </a:p>
          <a:p>
            <a:pPr lvl="1">
              <a:spcBef>
                <a:spcPts val="600"/>
              </a:spcBef>
              <a:spcAft>
                <a:spcPts val="600"/>
              </a:spcAft>
              <a:buFont typeface="Wingdings" panose="05000000000000000000" pitchFamily="2" charset="2"/>
              <a:buChar char="Ø"/>
            </a:pPr>
            <a:r>
              <a:rPr lang="fr-BE" sz="2900" dirty="0"/>
              <a:t> Colère (« Trop is te </a:t>
            </a:r>
            <a:r>
              <a:rPr lang="fr-BE" sz="2900" dirty="0" err="1"/>
              <a:t>veel</a:t>
            </a:r>
            <a:r>
              <a:rPr lang="fr-BE" sz="2900" dirty="0"/>
              <a:t> ! »)</a:t>
            </a:r>
          </a:p>
          <a:p>
            <a:pPr lvl="1">
              <a:spcBef>
                <a:spcPts val="600"/>
              </a:spcBef>
              <a:spcAft>
                <a:spcPts val="600"/>
              </a:spcAft>
              <a:buFont typeface="Wingdings" panose="05000000000000000000" pitchFamily="2" charset="2"/>
              <a:buChar char="Ø"/>
            </a:pPr>
            <a:r>
              <a:rPr lang="fr-BE" sz="2900" dirty="0"/>
              <a:t> Optimisme relatif (Plein de nouvelles opportunités !)</a:t>
            </a:r>
          </a:p>
          <a:p>
            <a:pPr algn="ctr"/>
            <a:endParaRPr lang="fr-BE" sz="3400" dirty="0"/>
          </a:p>
          <a:p>
            <a:pPr marL="0" indent="0" algn="ctr">
              <a:buNone/>
            </a:pPr>
            <a:r>
              <a:rPr lang="fr-BE" sz="3400" b="1" dirty="0"/>
              <a:t>Comment gérer cela collectivement ?! </a:t>
            </a:r>
          </a:p>
          <a:p>
            <a:pPr marL="0" indent="0" algn="ctr">
              <a:buNone/>
            </a:pPr>
            <a:r>
              <a:rPr lang="fr-BE" sz="2900" b="1" i="1" dirty="0"/>
              <a:t>Il ne sert à rien d’avoir raison tout seul…</a:t>
            </a:r>
          </a:p>
          <a:p>
            <a:pPr marL="0" indent="0">
              <a:buNone/>
            </a:pPr>
            <a:endParaRPr lang="fr-BE" dirty="0"/>
          </a:p>
        </p:txBody>
      </p:sp>
    </p:spTree>
    <p:extLst>
      <p:ext uri="{BB962C8B-B14F-4D97-AF65-F5344CB8AC3E}">
        <p14:creationId xmlns:p14="http://schemas.microsoft.com/office/powerpoint/2010/main" val="1667816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nodeType="clickEffect">
                                  <p:stCondLst>
                                    <p:cond delay="0"/>
                                  </p:stCondLst>
                                  <p:childTnLst>
                                    <p:set>
                                      <p:cBhvr>
                                        <p:cTn id="44" dur="1" fill="hold">
                                          <p:stCondLst>
                                            <p:cond delay="0"/>
                                          </p:stCondLst>
                                        </p:cTn>
                                        <p:tgtEl>
                                          <p:spTgt spid="3">
                                            <p:txEl>
                                              <p:pRg st="12" end="12"/>
                                            </p:txEl>
                                          </p:spTgt>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nodeType="clickEffect">
                                  <p:stCondLst>
                                    <p:cond delay="0"/>
                                  </p:stCondLst>
                                  <p:childTnLst>
                                    <p:set>
                                      <p:cBhvr>
                                        <p:cTn id="48" dur="1" fill="hold">
                                          <p:stCondLst>
                                            <p:cond delay="0"/>
                                          </p:stCondLst>
                                        </p:cTn>
                                        <p:tgtEl>
                                          <p:spTgt spid="3">
                                            <p:txEl>
                                              <p:pRg st="14" end="14"/>
                                            </p:txEl>
                                          </p:spTgt>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nodeType="clickEffect">
                                  <p:stCondLst>
                                    <p:cond delay="0"/>
                                  </p:stCondLst>
                                  <p:childTnLst>
                                    <p:set>
                                      <p:cBhvr>
                                        <p:cTn id="52" dur="1" fill="hold">
                                          <p:stCondLst>
                                            <p:cond delay="0"/>
                                          </p:stCondLst>
                                        </p:cTn>
                                        <p:tgtEl>
                                          <p:spTgt spid="3">
                                            <p:txEl>
                                              <p:pRg st="15" end="1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41E4C1-1C76-4BCC-A52A-4DD6F6986712}"/>
              </a:ext>
            </a:extLst>
          </p:cNvPr>
          <p:cNvSpPr>
            <a:spLocks noGrp="1"/>
          </p:cNvSpPr>
          <p:nvPr>
            <p:ph type="title"/>
          </p:nvPr>
        </p:nvSpPr>
        <p:spPr>
          <a:xfrm>
            <a:off x="838200" y="365125"/>
            <a:ext cx="6440424" cy="1325563"/>
          </a:xfrm>
        </p:spPr>
        <p:txBody>
          <a:bodyPr/>
          <a:lstStyle/>
          <a:p>
            <a:pPr algn="ctr"/>
            <a:r>
              <a:rPr lang="fr-BE" b="1" dirty="0"/>
              <a:t>Nos sources d’inspiration</a:t>
            </a:r>
            <a:br>
              <a:rPr lang="fr-BE" b="1" u="sng" dirty="0"/>
            </a:br>
            <a:endParaRPr lang="fr-BE" dirty="0"/>
          </a:p>
        </p:txBody>
      </p:sp>
      <p:sp>
        <p:nvSpPr>
          <p:cNvPr id="3" name="Content Placeholder 2">
            <a:extLst>
              <a:ext uri="{FF2B5EF4-FFF2-40B4-BE49-F238E27FC236}">
                <a16:creationId xmlns:a16="http://schemas.microsoft.com/office/drawing/2014/main" id="{92615A1E-6B12-4864-AF80-C143905123FA}"/>
              </a:ext>
            </a:extLst>
          </p:cNvPr>
          <p:cNvSpPr>
            <a:spLocks noGrp="1"/>
          </p:cNvSpPr>
          <p:nvPr>
            <p:ph idx="1"/>
          </p:nvPr>
        </p:nvSpPr>
        <p:spPr>
          <a:xfrm>
            <a:off x="838200" y="1309816"/>
            <a:ext cx="10515600" cy="4867147"/>
          </a:xfrm>
        </p:spPr>
        <p:txBody>
          <a:bodyPr>
            <a:normAutofit/>
          </a:bodyPr>
          <a:lstStyle/>
          <a:p>
            <a:pPr marL="514350" lvl="0" indent="-514350">
              <a:lnSpc>
                <a:spcPct val="110000"/>
              </a:lnSpc>
              <a:buAutoNum type="arabicParenR"/>
            </a:pPr>
            <a:r>
              <a:rPr lang="fr-BE" b="1" dirty="0"/>
              <a:t>Un livre</a:t>
            </a:r>
            <a:endParaRPr lang="fr-BE" b="1" baseline="30000" dirty="0"/>
          </a:p>
          <a:p>
            <a:pPr marL="0" lvl="0" indent="0">
              <a:lnSpc>
                <a:spcPct val="110000"/>
              </a:lnSpc>
              <a:buNone/>
            </a:pPr>
            <a:endParaRPr lang="fr-BE" sz="1900" dirty="0"/>
          </a:p>
          <a:p>
            <a:pPr marL="0" indent="0">
              <a:buNone/>
            </a:pPr>
            <a:endParaRPr lang="fr-BE" dirty="0"/>
          </a:p>
          <a:p>
            <a:pPr marL="0" indent="0">
              <a:buNone/>
            </a:pPr>
            <a:r>
              <a:rPr lang="fr-BE" sz="2400" dirty="0"/>
              <a:t>Rédigé par un </a:t>
            </a:r>
            <a:r>
              <a:rPr lang="fr-BE" sz="2400" b="1" dirty="0"/>
              <a:t>collectif pluridisciplinaire </a:t>
            </a:r>
          </a:p>
          <a:p>
            <a:pPr marL="0" indent="0">
              <a:buNone/>
            </a:pPr>
            <a:r>
              <a:rPr lang="fr-BE" sz="2400" dirty="0"/>
              <a:t>composé de : </a:t>
            </a:r>
            <a:r>
              <a:rPr lang="fr-BE" sz="2400" u="sng" dirty="0"/>
              <a:t>conseillers scientifiques</a:t>
            </a:r>
            <a:r>
              <a:rPr lang="fr-BE" sz="2400" dirty="0"/>
              <a:t>, </a:t>
            </a:r>
          </a:p>
          <a:p>
            <a:pPr marL="0" indent="0">
              <a:buNone/>
            </a:pPr>
            <a:r>
              <a:rPr lang="fr-BE" sz="2400" u="sng" dirty="0"/>
              <a:t>politologue</a:t>
            </a:r>
            <a:r>
              <a:rPr lang="fr-BE" sz="2400" dirty="0"/>
              <a:t>, </a:t>
            </a:r>
            <a:r>
              <a:rPr lang="fr-BE" sz="2400" u="sng" dirty="0"/>
              <a:t>philosophe</a:t>
            </a:r>
            <a:r>
              <a:rPr lang="fr-BE" sz="2400" dirty="0"/>
              <a:t>, </a:t>
            </a:r>
            <a:r>
              <a:rPr lang="fr-BE" sz="2400" u="sng" dirty="0"/>
              <a:t>constitutionnalistes</a:t>
            </a:r>
            <a:r>
              <a:rPr lang="fr-BE" sz="2400" dirty="0"/>
              <a:t>,</a:t>
            </a:r>
          </a:p>
          <a:p>
            <a:pPr marL="0" indent="0">
              <a:buNone/>
            </a:pPr>
            <a:r>
              <a:rPr lang="fr-BE" sz="2400" dirty="0"/>
              <a:t> </a:t>
            </a:r>
            <a:r>
              <a:rPr lang="fr-BE" sz="2400" u="sng" dirty="0"/>
              <a:t>sociologue</a:t>
            </a:r>
            <a:r>
              <a:rPr lang="fr-BE" sz="2400" dirty="0"/>
              <a:t> et </a:t>
            </a:r>
            <a:r>
              <a:rPr lang="fr-BE" sz="2400" u="sng" dirty="0"/>
              <a:t>juriste de l’environnement.</a:t>
            </a:r>
            <a:endParaRPr lang="fr-BE" sz="2400" dirty="0"/>
          </a:p>
          <a:p>
            <a:pPr marL="0" indent="0">
              <a:buNone/>
            </a:pPr>
            <a:endParaRPr lang="fr-BE" dirty="0"/>
          </a:p>
        </p:txBody>
      </p:sp>
      <p:pic>
        <p:nvPicPr>
          <p:cNvPr id="4" name="Picture 3">
            <a:extLst>
              <a:ext uri="{FF2B5EF4-FFF2-40B4-BE49-F238E27FC236}">
                <a16:creationId xmlns:a16="http://schemas.microsoft.com/office/drawing/2014/main" id="{2D473E8D-2B32-4DCB-9793-CA3116A77B1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854152">
            <a:off x="7030848" y="593589"/>
            <a:ext cx="3431225" cy="5241967"/>
          </a:xfrm>
          <a:prstGeom prst="rect">
            <a:avLst/>
          </a:prstGeom>
        </p:spPr>
      </p:pic>
    </p:spTree>
    <p:extLst>
      <p:ext uri="{BB962C8B-B14F-4D97-AF65-F5344CB8AC3E}">
        <p14:creationId xmlns:p14="http://schemas.microsoft.com/office/powerpoint/2010/main" val="83522157"/>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38F7F96-1A01-44AB-86AA-94B52BA2AC46}"/>
              </a:ext>
            </a:extLst>
          </p:cNvPr>
          <p:cNvSpPr>
            <a:spLocks noGrp="1"/>
          </p:cNvSpPr>
          <p:nvPr>
            <p:ph idx="1"/>
          </p:nvPr>
        </p:nvSpPr>
        <p:spPr>
          <a:xfrm>
            <a:off x="838200" y="1133856"/>
            <a:ext cx="10515600" cy="5043107"/>
          </a:xfrm>
        </p:spPr>
        <p:txBody>
          <a:bodyPr/>
          <a:lstStyle/>
          <a:p>
            <a:pPr marL="0" indent="0">
              <a:lnSpc>
                <a:spcPct val="110000"/>
              </a:lnSpc>
              <a:buNone/>
            </a:pPr>
            <a:endParaRPr lang="fr-BE" sz="1500" dirty="0"/>
          </a:p>
          <a:p>
            <a:pPr marL="0" indent="0">
              <a:lnSpc>
                <a:spcPct val="110000"/>
              </a:lnSpc>
              <a:buNone/>
            </a:pPr>
            <a:r>
              <a:rPr lang="fr-BE" dirty="0"/>
              <a:t>Le projet d’assemblée qu’ils proposent : « </a:t>
            </a:r>
            <a:r>
              <a:rPr lang="fr-BE" b="1" i="1" dirty="0"/>
              <a:t>une invention à la mesure des enjeux contemporains (…). [Pour] affronter la crise environnementale en approfondissant l’idée démocratique </a:t>
            </a:r>
            <a:r>
              <a:rPr lang="fr-BE" i="1" dirty="0"/>
              <a:t>plutôt qu’en se remettant à un gouvernement d’experts ou à un régime autoritaire, que certains considèrent pourtant plus aptes à relever les défis de l’Anthropocène</a:t>
            </a:r>
            <a:r>
              <a:rPr lang="fr-BE" dirty="0"/>
              <a:t> »</a:t>
            </a:r>
          </a:p>
          <a:p>
            <a:endParaRPr lang="fr-BE" dirty="0"/>
          </a:p>
        </p:txBody>
      </p:sp>
    </p:spTree>
    <p:extLst>
      <p:ext uri="{BB962C8B-B14F-4D97-AF65-F5344CB8AC3E}">
        <p14:creationId xmlns:p14="http://schemas.microsoft.com/office/powerpoint/2010/main" val="6242624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E8B174CD-044F-4DD8-99F4-6C52935BD5FD}"/>
              </a:ext>
            </a:extLst>
          </p:cNvPr>
          <p:cNvSpPr/>
          <p:nvPr/>
        </p:nvSpPr>
        <p:spPr>
          <a:xfrm>
            <a:off x="655609" y="448575"/>
            <a:ext cx="11162580" cy="5416868"/>
          </a:xfrm>
          <a:prstGeom prst="rect">
            <a:avLst/>
          </a:prstGeom>
        </p:spPr>
        <p:txBody>
          <a:bodyPr wrap="square">
            <a:spAutoFit/>
          </a:bodyPr>
          <a:lstStyle/>
          <a:p>
            <a:pPr lvl="0" algn="just">
              <a:spcAft>
                <a:spcPts val="0"/>
              </a:spcAft>
            </a:pPr>
            <a:r>
              <a:rPr lang="fr-BE" sz="2800" b="1" dirty="0">
                <a:ea typeface="Times New Roman" panose="02020603050405020304" pitchFamily="18" charset="0"/>
                <a:cs typeface="Calibri Light" panose="020F0302020204030204" pitchFamily="34" charset="0"/>
              </a:rPr>
              <a:t>2) Le Rapport fédéral sur le développement durable 2019 </a:t>
            </a:r>
          </a:p>
          <a:p>
            <a:pPr lvl="0" algn="just">
              <a:spcAft>
                <a:spcPts val="0"/>
              </a:spcAft>
            </a:pPr>
            <a:endParaRPr lang="fr-BE" sz="2800" dirty="0">
              <a:ea typeface="Times New Roman" panose="02020603050405020304" pitchFamily="18" charset="0"/>
            </a:endParaRPr>
          </a:p>
          <a:p>
            <a:pPr algn="just">
              <a:spcAft>
                <a:spcPts val="0"/>
              </a:spcAft>
            </a:pPr>
            <a:r>
              <a:rPr lang="fr-BE" sz="2800" dirty="0">
                <a:ea typeface="Times New Roman" panose="02020603050405020304" pitchFamily="18" charset="0"/>
                <a:cs typeface="Calibri Light" panose="020F0302020204030204" pitchFamily="34" charset="0"/>
              </a:rPr>
              <a:t>« </a:t>
            </a:r>
            <a:r>
              <a:rPr lang="fr-BE" sz="2800" i="1" dirty="0">
                <a:ea typeface="Times New Roman" panose="02020603050405020304" pitchFamily="18" charset="0"/>
                <a:cs typeface="Calibri Light" panose="020F0302020204030204" pitchFamily="34" charset="0"/>
              </a:rPr>
              <a:t>Face aux défis mondiaux tels que la pauvreté, les inégalités, les changements climatiques et l'appauvrissement de la diversité biologique, tous les pays ont adopté les </a:t>
            </a:r>
            <a:r>
              <a:rPr lang="fr-BE" sz="2800" b="1" i="1" dirty="0">
                <a:ea typeface="Times New Roman" panose="02020603050405020304" pitchFamily="18" charset="0"/>
                <a:cs typeface="Calibri Light" panose="020F0302020204030204" pitchFamily="34" charset="0"/>
              </a:rPr>
              <a:t>Objectifs de développement durable </a:t>
            </a:r>
            <a:r>
              <a:rPr lang="fr-BE" sz="2800" i="1" dirty="0">
                <a:ea typeface="Times New Roman" panose="02020603050405020304" pitchFamily="18" charset="0"/>
                <a:cs typeface="Calibri Light" panose="020F0302020204030204" pitchFamily="34" charset="0"/>
              </a:rPr>
              <a:t>(…). Le Rapport fédéral sur le développement durable 2019 constate qu'en Belgique, la prolongation des tendances actuelles ne permet pas d'atteindre l’ensemble de ces objectifs.</a:t>
            </a:r>
            <a:r>
              <a:rPr lang="fr-BE" sz="2800" dirty="0">
                <a:ea typeface="Times New Roman" panose="02020603050405020304" pitchFamily="18" charset="0"/>
                <a:cs typeface="Calibri Light" panose="020F0302020204030204" pitchFamily="34" charset="0"/>
              </a:rPr>
              <a:t> »</a:t>
            </a:r>
          </a:p>
          <a:p>
            <a:pPr algn="just">
              <a:spcAft>
                <a:spcPts val="0"/>
              </a:spcAft>
            </a:pPr>
            <a:endParaRPr lang="fr-BE" sz="2800" dirty="0">
              <a:ea typeface="Times New Roman" panose="02020603050405020304" pitchFamily="18" charset="0"/>
            </a:endParaRPr>
          </a:p>
          <a:p>
            <a:pPr algn="just">
              <a:spcAft>
                <a:spcPts val="0"/>
              </a:spcAft>
            </a:pPr>
            <a:r>
              <a:rPr lang="fr-BE" sz="2800" u="sng" dirty="0">
                <a:ea typeface="Times New Roman" panose="02020603050405020304" pitchFamily="18" charset="0"/>
                <a:cs typeface="Calibri Light" panose="020F0302020204030204" pitchFamily="34" charset="0"/>
              </a:rPr>
              <a:t>Recommandations du Bureau du Plan (entre autres) : </a:t>
            </a:r>
          </a:p>
          <a:p>
            <a:pPr algn="just">
              <a:spcAft>
                <a:spcPts val="0"/>
              </a:spcAft>
            </a:pPr>
            <a:endParaRPr lang="fr-BE" sz="1000" u="sng" dirty="0">
              <a:ea typeface="Times New Roman" panose="02020603050405020304" pitchFamily="18" charset="0"/>
            </a:endParaRPr>
          </a:p>
          <a:p>
            <a:pPr marL="180340" algn="just">
              <a:spcAft>
                <a:spcPts val="0"/>
              </a:spcAft>
            </a:pPr>
            <a:r>
              <a:rPr lang="fr-BE" sz="2800" b="1" i="1" dirty="0">
                <a:ea typeface="Times New Roman" panose="02020603050405020304" pitchFamily="18" charset="0"/>
                <a:cs typeface="Calibri Light" panose="020F0302020204030204" pitchFamily="34" charset="0"/>
              </a:rPr>
              <a:t># 5. Prendre en compte les ODD dans les débats parlementaires.</a:t>
            </a:r>
            <a:endParaRPr lang="fr-BE" sz="2800" i="1" dirty="0">
              <a:ea typeface="Times New Roman" panose="02020603050405020304" pitchFamily="18" charset="0"/>
            </a:endParaRPr>
          </a:p>
          <a:p>
            <a:pPr marL="180340" algn="just">
              <a:spcAft>
                <a:spcPts val="0"/>
              </a:spcAft>
            </a:pPr>
            <a:r>
              <a:rPr lang="fr-BE" sz="2800" b="1" i="1" dirty="0">
                <a:ea typeface="Times New Roman" panose="02020603050405020304" pitchFamily="18" charset="0"/>
                <a:cs typeface="Calibri Light" panose="020F0302020204030204" pitchFamily="34" charset="0"/>
              </a:rPr>
              <a:t># 6. Relancer la </a:t>
            </a:r>
            <a:r>
              <a:rPr lang="fr-BE" sz="2800" b="1" i="1" u="sng" dirty="0">
                <a:ea typeface="Times New Roman" panose="02020603050405020304" pitchFamily="18" charset="0"/>
                <a:cs typeface="Calibri Light" panose="020F0302020204030204" pitchFamily="34" charset="0"/>
              </a:rPr>
              <a:t>coopération interfédérale </a:t>
            </a:r>
            <a:r>
              <a:rPr lang="fr-BE" sz="2800" b="1" i="1" dirty="0">
                <a:ea typeface="Times New Roman" panose="02020603050405020304" pitchFamily="18" charset="0"/>
                <a:cs typeface="Calibri Light" panose="020F0302020204030204" pitchFamily="34" charset="0"/>
              </a:rPr>
              <a:t>sur le développement durable.</a:t>
            </a:r>
            <a:endParaRPr lang="fr-BE" sz="2800" i="1" dirty="0">
              <a:ea typeface="Times New Roman" panose="02020603050405020304" pitchFamily="18" charset="0"/>
            </a:endParaRPr>
          </a:p>
        </p:txBody>
      </p:sp>
    </p:spTree>
    <p:extLst>
      <p:ext uri="{BB962C8B-B14F-4D97-AF65-F5344CB8AC3E}">
        <p14:creationId xmlns:p14="http://schemas.microsoft.com/office/powerpoint/2010/main" val="6866633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6" end="6"/>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ADBE798-E66B-4E54-A37D-F1FDB5110148}"/>
              </a:ext>
            </a:extLst>
          </p:cNvPr>
          <p:cNvSpPr>
            <a:spLocks noGrp="1"/>
          </p:cNvSpPr>
          <p:nvPr>
            <p:ph idx="1"/>
          </p:nvPr>
        </p:nvSpPr>
        <p:spPr>
          <a:xfrm>
            <a:off x="838200" y="939114"/>
            <a:ext cx="10515600" cy="5237849"/>
          </a:xfrm>
        </p:spPr>
        <p:txBody>
          <a:bodyPr>
            <a:normAutofit lnSpcReduction="10000"/>
          </a:bodyPr>
          <a:lstStyle/>
          <a:p>
            <a:pPr marL="0" indent="0">
              <a:buNone/>
            </a:pPr>
            <a:r>
              <a:rPr lang="fr-BE" b="1" dirty="0"/>
              <a:t>3)</a:t>
            </a:r>
            <a:r>
              <a:rPr lang="fr-BE" b="1" cap="small" dirty="0"/>
              <a:t> Le RÈGLEMENT (UE) 2018/1999 DU PARLEMENT EUROPÉEN ET DU CONSEIL</a:t>
            </a:r>
            <a:r>
              <a:rPr lang="fr-BE" b="1" dirty="0"/>
              <a:t> du 11/12/2018 sur la gouvernance de l'union de l'énergie et de l'action pour le climat (article 11)</a:t>
            </a:r>
            <a:r>
              <a:rPr lang="fr-BE" dirty="0"/>
              <a:t> </a:t>
            </a:r>
          </a:p>
          <a:p>
            <a:pPr marL="0" indent="0">
              <a:buNone/>
            </a:pPr>
            <a:r>
              <a:rPr lang="fr-BE" b="1" dirty="0">
                <a:solidFill>
                  <a:srgbClr val="FF0000"/>
                </a:solidFill>
              </a:rPr>
              <a:t>impose</a:t>
            </a:r>
            <a:r>
              <a:rPr lang="fr-BE" dirty="0"/>
              <a:t> à chaque État membre de mettre en place «</a:t>
            </a:r>
            <a:r>
              <a:rPr lang="fr-BE" i="1" dirty="0"/>
              <a:t> </a:t>
            </a:r>
            <a:r>
              <a:rPr lang="fr-BE" b="1" i="1" dirty="0"/>
              <a:t>un dialogue multiniveaux sur le climat et l'énergie </a:t>
            </a:r>
            <a:r>
              <a:rPr lang="fr-BE" i="1" dirty="0"/>
              <a:t>(…), dans le cadre duquel </a:t>
            </a:r>
          </a:p>
          <a:p>
            <a:pPr marL="0" indent="0">
              <a:buNone/>
            </a:pPr>
            <a:r>
              <a:rPr lang="fr-BE" i="1" dirty="0"/>
              <a:t>les autorités locales, les organisations de la société civile, le monde des entreprises, les investisseurs et les autres parties prenantes concernées ainsi que le grand public </a:t>
            </a:r>
          </a:p>
          <a:p>
            <a:pPr marL="0" indent="0">
              <a:buNone/>
            </a:pPr>
            <a:r>
              <a:rPr lang="fr-BE" i="1" dirty="0"/>
              <a:t>peuvent s'investir activement et discuter des différents scénarios envisagés pour les politiques en matière d'énergie et de climat, y compris sur le long terme, et </a:t>
            </a:r>
            <a:r>
              <a:rPr lang="fr-BE" i="1" u="sng" dirty="0"/>
              <a:t>examiner les progrès</a:t>
            </a:r>
            <a:r>
              <a:rPr lang="fr-BE" i="1" dirty="0"/>
              <a:t>, à moins qu'il ne dispose déjà d'une structure ayant la même finalité</a:t>
            </a:r>
            <a:r>
              <a:rPr lang="fr-BE" dirty="0"/>
              <a:t>. »</a:t>
            </a:r>
          </a:p>
          <a:p>
            <a:pPr marL="0" indent="0">
              <a:buNone/>
            </a:pPr>
            <a:r>
              <a:rPr lang="fr-BE" b="1" dirty="0"/>
              <a:t>La Belgique ne dispose toujours pas d’une telle structure.</a:t>
            </a:r>
            <a:endParaRPr lang="fr-BE" dirty="0"/>
          </a:p>
          <a:p>
            <a:pPr marL="0" indent="0">
              <a:buNone/>
            </a:pPr>
            <a:endParaRPr lang="fr-BE" b="1" dirty="0"/>
          </a:p>
          <a:p>
            <a:endParaRPr lang="fr-BE" dirty="0"/>
          </a:p>
        </p:txBody>
      </p:sp>
    </p:spTree>
    <p:extLst>
      <p:ext uri="{BB962C8B-B14F-4D97-AF65-F5344CB8AC3E}">
        <p14:creationId xmlns:p14="http://schemas.microsoft.com/office/powerpoint/2010/main" val="10460922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51B8846-1972-4E3A-8436-360543DEC397}"/>
              </a:ext>
            </a:extLst>
          </p:cNvPr>
          <p:cNvSpPr>
            <a:spLocks noGrp="1"/>
          </p:cNvSpPr>
          <p:nvPr>
            <p:ph idx="1"/>
          </p:nvPr>
        </p:nvSpPr>
        <p:spPr>
          <a:xfrm>
            <a:off x="838200" y="897147"/>
            <a:ext cx="10515600" cy="5279816"/>
          </a:xfrm>
        </p:spPr>
        <p:txBody>
          <a:bodyPr>
            <a:normAutofit/>
          </a:bodyPr>
          <a:lstStyle/>
          <a:p>
            <a:pPr marL="0" lvl="0" indent="0">
              <a:buNone/>
            </a:pPr>
            <a:r>
              <a:rPr lang="fr-BE" b="1" cap="small" dirty="0"/>
              <a:t>4) La Déclaration de Rio (1992),</a:t>
            </a:r>
            <a:r>
              <a:rPr lang="fr-BE" dirty="0"/>
              <a:t> en particulier les deux principes suivants : </a:t>
            </a:r>
          </a:p>
          <a:p>
            <a:pPr marL="0" indent="0">
              <a:buNone/>
            </a:pPr>
            <a:endParaRPr lang="fr-BE" dirty="0"/>
          </a:p>
          <a:p>
            <a:r>
              <a:rPr lang="fr-BE" u="sng" dirty="0"/>
              <a:t>PRINCIPE 3</a:t>
            </a:r>
            <a:r>
              <a:rPr lang="fr-BE" dirty="0"/>
              <a:t> : « Le droit au développement doit être réalisé de façon à </a:t>
            </a:r>
            <a:r>
              <a:rPr lang="fr-BE" b="1" dirty="0"/>
              <a:t>satisfaire équitablement les besoins relatifs</a:t>
            </a:r>
            <a:r>
              <a:rPr lang="fr-BE" dirty="0"/>
              <a:t> </a:t>
            </a:r>
            <a:r>
              <a:rPr lang="fr-BE" b="1" dirty="0"/>
              <a:t>au développement et</a:t>
            </a:r>
            <a:r>
              <a:rPr lang="fr-BE" dirty="0"/>
              <a:t> </a:t>
            </a:r>
            <a:r>
              <a:rPr lang="fr-BE" b="1" dirty="0"/>
              <a:t>à l'environnement</a:t>
            </a:r>
            <a:r>
              <a:rPr lang="fr-BE" dirty="0"/>
              <a:t> </a:t>
            </a:r>
            <a:r>
              <a:rPr lang="fr-BE" b="1" dirty="0"/>
              <a:t>des générations </a:t>
            </a:r>
            <a:r>
              <a:rPr lang="fr-BE" dirty="0"/>
              <a:t>présentes et</a:t>
            </a:r>
            <a:r>
              <a:rPr lang="fr-BE" b="1" dirty="0"/>
              <a:t> futures</a:t>
            </a:r>
            <a:r>
              <a:rPr lang="fr-BE" dirty="0"/>
              <a:t>. » </a:t>
            </a:r>
          </a:p>
          <a:p>
            <a:pPr marL="0" indent="0">
              <a:buNone/>
            </a:pPr>
            <a:endParaRPr lang="fr-BE" dirty="0"/>
          </a:p>
          <a:p>
            <a:r>
              <a:rPr lang="fr-BE" u="sng" dirty="0"/>
              <a:t>Principe 10</a:t>
            </a:r>
            <a:r>
              <a:rPr lang="fr-BE" dirty="0"/>
              <a:t> : « </a:t>
            </a:r>
            <a:r>
              <a:rPr lang="fr-BE" b="1" dirty="0"/>
              <a:t>La meilleure façon de traiter les questions d'environnement est d'assurer la participation de tous les citoyens concernés, </a:t>
            </a:r>
            <a:r>
              <a:rPr lang="fr-BE" dirty="0"/>
              <a:t>[qui doivent] (…) avoir la possibilité de participer </a:t>
            </a:r>
            <a:r>
              <a:rPr lang="fr-BE" b="1" dirty="0"/>
              <a:t>aux processus de prise de décision</a:t>
            </a:r>
            <a:r>
              <a:rPr lang="fr-BE" dirty="0"/>
              <a:t>. Les Etats doivent faciliter et encourager la sensibilisation et la participation du public (…). »</a:t>
            </a:r>
          </a:p>
          <a:p>
            <a:endParaRPr lang="fr-BE" dirty="0"/>
          </a:p>
        </p:txBody>
      </p:sp>
    </p:spTree>
    <p:extLst>
      <p:ext uri="{BB962C8B-B14F-4D97-AF65-F5344CB8AC3E}">
        <p14:creationId xmlns:p14="http://schemas.microsoft.com/office/powerpoint/2010/main" val="10844130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845B169-338A-4613-AD77-19102911D555}"/>
              </a:ext>
            </a:extLst>
          </p:cNvPr>
          <p:cNvSpPr>
            <a:spLocks noGrp="1"/>
          </p:cNvSpPr>
          <p:nvPr>
            <p:ph idx="1"/>
          </p:nvPr>
        </p:nvSpPr>
        <p:spPr>
          <a:xfrm>
            <a:off x="838200" y="672860"/>
            <a:ext cx="10515600" cy="5710687"/>
          </a:xfrm>
        </p:spPr>
        <p:txBody>
          <a:bodyPr>
            <a:normAutofit fontScale="70000" lnSpcReduction="20000"/>
          </a:bodyPr>
          <a:lstStyle/>
          <a:p>
            <a:pPr marL="0" indent="0">
              <a:lnSpc>
                <a:spcPct val="120000"/>
              </a:lnSpc>
              <a:buNone/>
            </a:pPr>
            <a:r>
              <a:rPr lang="fr-BE" sz="3600" b="1" dirty="0"/>
              <a:t>5) « The Club of Rome </a:t>
            </a:r>
            <a:r>
              <a:rPr lang="fr-BE" sz="3600" b="1" dirty="0" err="1"/>
              <a:t>Climate</a:t>
            </a:r>
            <a:r>
              <a:rPr lang="fr-BE" sz="3600" b="1" dirty="0"/>
              <a:t> emergency plan »</a:t>
            </a:r>
          </a:p>
          <a:p>
            <a:pPr marL="0" indent="0">
              <a:lnSpc>
                <a:spcPct val="120000"/>
              </a:lnSpc>
              <a:spcBef>
                <a:spcPts val="0"/>
              </a:spcBef>
              <a:buNone/>
            </a:pPr>
            <a:r>
              <a:rPr lang="fr-BE" sz="4500" b="1" dirty="0"/>
              <a:t>	</a:t>
            </a:r>
            <a:r>
              <a:rPr lang="fr-BE" sz="3200" b="1" dirty="0"/>
              <a:t>présenté au Parlement européen le 04/12/2018  </a:t>
            </a:r>
          </a:p>
          <a:p>
            <a:pPr>
              <a:lnSpc>
                <a:spcPct val="120000"/>
              </a:lnSpc>
            </a:pPr>
            <a:r>
              <a:rPr lang="fr-BE" sz="3200" i="1" dirty="0"/>
              <a:t> « Le modèle économique néoclassique actuel a été conçu pour un monde « vide » avec une population globale d’environ 2 milliards de personnes, où la générosité des ressources naturelles semblait sans fin (…). La croissance économique conventionnelle n’est plus viable dans un monde ‘plein’ (7,6 milliards d’humains), en dépit des efforts désespérés pour l’entretenir avec des interventions financières massives (…). </a:t>
            </a:r>
            <a:endParaRPr lang="fr-BE" sz="3200" dirty="0"/>
          </a:p>
          <a:p>
            <a:pPr>
              <a:lnSpc>
                <a:spcPct val="120000"/>
              </a:lnSpc>
            </a:pPr>
            <a:r>
              <a:rPr lang="fr-BE" sz="3200" i="1" dirty="0"/>
              <a:t>Il y a un besoin urgent de nouveaux courants de pensée économique et de nouveaux indicateurs qui valorisent autant la qualité que la quantité dans notre système de mesure économique. (…) Une complète re-conception des systèmes sociaux et économiques en vue de créer un avenir durable, dans l’esprit de « The Limits to </a:t>
            </a:r>
            <a:r>
              <a:rPr lang="fr-BE" sz="3200" i="1" dirty="0" err="1"/>
              <a:t>Growth</a:t>
            </a:r>
            <a:r>
              <a:rPr lang="fr-BE" sz="3200" i="1" dirty="0"/>
              <a:t> » [s’avère nécessaire]. (…)</a:t>
            </a:r>
            <a:endParaRPr lang="fr-BE" sz="3200" dirty="0"/>
          </a:p>
          <a:p>
            <a:pPr>
              <a:lnSpc>
                <a:spcPct val="120000"/>
              </a:lnSpc>
            </a:pPr>
            <a:r>
              <a:rPr lang="fr-BE" sz="3200" i="1" dirty="0"/>
              <a:t>Les protestations de citoyens et leurs actions en justice contre les entreprises, les gouvernements et les individus constitueront (…) de plus en plus des leviers à même d’appuyer cette approche d’urgence. Elles ont déjà commencé. »</a:t>
            </a:r>
            <a:endParaRPr lang="fr-BE" sz="3200" dirty="0"/>
          </a:p>
          <a:p>
            <a:pPr marL="0" indent="0">
              <a:buNone/>
            </a:pPr>
            <a:endParaRPr lang="fr-BE" dirty="0"/>
          </a:p>
        </p:txBody>
      </p:sp>
    </p:spTree>
    <p:extLst>
      <p:ext uri="{BB962C8B-B14F-4D97-AF65-F5344CB8AC3E}">
        <p14:creationId xmlns:p14="http://schemas.microsoft.com/office/powerpoint/2010/main" val="40613770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083B7E2-9927-49EC-B825-549F9B612C34}"/>
              </a:ext>
            </a:extLst>
          </p:cNvPr>
          <p:cNvSpPr>
            <a:spLocks noGrp="1"/>
          </p:cNvSpPr>
          <p:nvPr>
            <p:ph idx="1"/>
          </p:nvPr>
        </p:nvSpPr>
        <p:spPr>
          <a:xfrm>
            <a:off x="838200" y="840259"/>
            <a:ext cx="10515600" cy="5336704"/>
          </a:xfrm>
        </p:spPr>
        <p:txBody>
          <a:bodyPr/>
          <a:lstStyle/>
          <a:p>
            <a:pPr marL="0" indent="0">
              <a:lnSpc>
                <a:spcPct val="100000"/>
              </a:lnSpc>
              <a:buNone/>
            </a:pPr>
            <a:r>
              <a:rPr lang="fr-BE" b="1" dirty="0"/>
              <a:t>6) L’engagement de onze partis politiques</a:t>
            </a:r>
            <a:r>
              <a:rPr lang="fr-BE" dirty="0"/>
              <a:t> </a:t>
            </a:r>
          </a:p>
          <a:p>
            <a:pPr marL="0" indent="0">
              <a:lnSpc>
                <a:spcPct val="100000"/>
              </a:lnSpc>
              <a:buNone/>
            </a:pPr>
            <a:endParaRPr lang="fr-BE" sz="1500" dirty="0"/>
          </a:p>
          <a:p>
            <a:pPr marL="0" indent="0">
              <a:lnSpc>
                <a:spcPct val="100000"/>
              </a:lnSpc>
              <a:buNone/>
            </a:pPr>
            <a:r>
              <a:rPr lang="fr-BE" dirty="0"/>
              <a:t>à</a:t>
            </a:r>
            <a:r>
              <a:rPr lang="fr-BE" i="1" dirty="0"/>
              <a:t> « élaborer et mettre en œuvre les mesures des plans climat en collaboration avec les citoyens, la société civile, les entreprises et les universités (…) selon une </a:t>
            </a:r>
            <a:r>
              <a:rPr lang="fr-BE" b="1" i="1" dirty="0"/>
              <a:t>approche </a:t>
            </a:r>
            <a:r>
              <a:rPr lang="fr-BE" b="1" i="1" dirty="0" err="1"/>
              <a:t>bottom</a:t>
            </a:r>
            <a:r>
              <a:rPr lang="fr-BE" b="1" i="1" dirty="0"/>
              <a:t>-up</a:t>
            </a:r>
            <a:r>
              <a:rPr lang="fr-BE" i="1" dirty="0"/>
              <a:t> » </a:t>
            </a:r>
          </a:p>
          <a:p>
            <a:pPr marL="0" indent="0">
              <a:lnSpc>
                <a:spcPct val="100000"/>
              </a:lnSpc>
              <a:buNone/>
            </a:pPr>
            <a:r>
              <a:rPr lang="fr-BE" sz="2600" dirty="0"/>
              <a:t>lors de la Cérémonie de clôture de l’action « </a:t>
            </a:r>
            <a:r>
              <a:rPr lang="fr-BE" sz="2600" b="1" dirty="0" err="1"/>
              <a:t>Sign</a:t>
            </a:r>
            <a:r>
              <a:rPr lang="fr-BE" sz="2600" b="1" dirty="0"/>
              <a:t> for </a:t>
            </a:r>
            <a:r>
              <a:rPr lang="fr-BE" sz="2600" b="1" dirty="0" err="1"/>
              <a:t>my</a:t>
            </a:r>
            <a:r>
              <a:rPr lang="fr-BE" sz="2600" b="1" dirty="0"/>
              <a:t> future </a:t>
            </a:r>
            <a:r>
              <a:rPr lang="fr-BE" sz="2600" dirty="0"/>
              <a:t>» (16/05/19)</a:t>
            </a:r>
          </a:p>
          <a:p>
            <a:endParaRPr lang="fr-BE" dirty="0"/>
          </a:p>
        </p:txBody>
      </p:sp>
      <p:pic>
        <p:nvPicPr>
          <p:cNvPr id="4" name="Picture 3">
            <a:extLst>
              <a:ext uri="{FF2B5EF4-FFF2-40B4-BE49-F238E27FC236}">
                <a16:creationId xmlns:a16="http://schemas.microsoft.com/office/drawing/2014/main" id="{E64D2487-E74C-460B-B86C-54455EC08258}"/>
              </a:ext>
            </a:extLst>
          </p:cNvPr>
          <p:cNvPicPr/>
          <p:nvPr/>
        </p:nvPicPr>
        <p:blipFill rotWithShape="1">
          <a:blip r:embed="rId3">
            <a:extLst>
              <a:ext uri="{28A0092B-C50C-407E-A947-70E740481C1C}">
                <a14:useLocalDpi xmlns:a14="http://schemas.microsoft.com/office/drawing/2010/main" val="0"/>
              </a:ext>
            </a:extLst>
          </a:blip>
          <a:srcRect b="6706"/>
          <a:stretch/>
        </p:blipFill>
        <p:spPr bwMode="auto">
          <a:xfrm>
            <a:off x="3132034" y="3968151"/>
            <a:ext cx="5927932" cy="2475606"/>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a:ext uri="{53640926-AAD7-44D8-BBD7-CCE9431645EC}">
              <a14:shadowObscured xmlns:a14="http://schemas.microsoft.com/office/drawing/2010/main"/>
            </a:ext>
          </a:extLst>
        </p:spPr>
      </p:pic>
    </p:spTree>
    <p:extLst>
      <p:ext uri="{BB962C8B-B14F-4D97-AF65-F5344CB8AC3E}">
        <p14:creationId xmlns:p14="http://schemas.microsoft.com/office/powerpoint/2010/main" val="34392747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11A827-8AEA-4740-A631-B3D2A91AFBF5}"/>
              </a:ext>
            </a:extLst>
          </p:cNvPr>
          <p:cNvSpPr>
            <a:spLocks noGrp="1"/>
          </p:cNvSpPr>
          <p:nvPr>
            <p:ph type="title"/>
          </p:nvPr>
        </p:nvSpPr>
        <p:spPr/>
        <p:txBody>
          <a:bodyPr/>
          <a:lstStyle/>
          <a:p>
            <a:r>
              <a:rPr lang="fr-BE" b="1" dirty="0"/>
              <a:t>Personnes ressources</a:t>
            </a:r>
          </a:p>
        </p:txBody>
      </p:sp>
      <p:sp>
        <p:nvSpPr>
          <p:cNvPr id="3" name="Content Placeholder 2">
            <a:extLst>
              <a:ext uri="{FF2B5EF4-FFF2-40B4-BE49-F238E27FC236}">
                <a16:creationId xmlns:a16="http://schemas.microsoft.com/office/drawing/2014/main" id="{BC7CC368-8FFB-4C25-9331-473FDDE7922A}"/>
              </a:ext>
            </a:extLst>
          </p:cNvPr>
          <p:cNvSpPr>
            <a:spLocks noGrp="1"/>
          </p:cNvSpPr>
          <p:nvPr>
            <p:ph idx="1"/>
          </p:nvPr>
        </p:nvSpPr>
        <p:spPr>
          <a:xfrm>
            <a:off x="838200" y="1825625"/>
            <a:ext cx="9915144" cy="4351338"/>
          </a:xfrm>
        </p:spPr>
        <p:txBody>
          <a:bodyPr/>
          <a:lstStyle/>
          <a:p>
            <a:r>
              <a:rPr lang="fr-BE" dirty="0"/>
              <a:t>Au départ, une petite équipe de réflexion</a:t>
            </a:r>
          </a:p>
          <a:p>
            <a:endParaRPr lang="fr-BE" dirty="0"/>
          </a:p>
          <a:p>
            <a:endParaRPr lang="fr-BE" dirty="0"/>
          </a:p>
          <a:p>
            <a:endParaRPr lang="fr-BE" dirty="0"/>
          </a:p>
          <a:p>
            <a:pPr marL="0" indent="0">
              <a:buNone/>
            </a:pPr>
            <a:endParaRPr lang="fr-BE" dirty="0"/>
          </a:p>
        </p:txBody>
      </p:sp>
    </p:spTree>
    <p:extLst>
      <p:ext uri="{BB962C8B-B14F-4D97-AF65-F5344CB8AC3E}">
        <p14:creationId xmlns:p14="http://schemas.microsoft.com/office/powerpoint/2010/main" val="2920475963"/>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aphicFrame>
        <p:nvGraphicFramePr>
          <p:cNvPr id="5" name="Content Placeholder 4">
            <a:extLst>
              <a:ext uri="{FF2B5EF4-FFF2-40B4-BE49-F238E27FC236}">
                <a16:creationId xmlns:a16="http://schemas.microsoft.com/office/drawing/2014/main" id="{DC4A3E9A-2FA9-402E-BB86-F1536E7D10ED}"/>
              </a:ext>
            </a:extLst>
          </p:cNvPr>
          <p:cNvGraphicFramePr>
            <a:graphicFrameLocks noGrp="1"/>
          </p:cNvGraphicFramePr>
          <p:nvPr>
            <p:ph idx="1"/>
            <p:extLst>
              <p:ext uri="{D42A27DB-BD31-4B8C-83A1-F6EECF244321}">
                <p14:modId xmlns:p14="http://schemas.microsoft.com/office/powerpoint/2010/main" val="3005556533"/>
              </p:ext>
            </p:extLst>
          </p:nvPr>
        </p:nvGraphicFramePr>
        <p:xfrm>
          <a:off x="609600" y="266130"/>
          <a:ext cx="11259147" cy="6325740"/>
        </p:xfrm>
        <a:graphic>
          <a:graphicData uri="http://schemas.openxmlformats.org/drawingml/2006/table">
            <a:tbl>
              <a:tblPr firstCol="1" bandRow="1">
                <a:tableStyleId>{3B4B98B0-60AC-42C2-AFA5-B58CD77FA1E5}</a:tableStyleId>
              </a:tblPr>
              <a:tblGrid>
                <a:gridCol w="3573244">
                  <a:extLst>
                    <a:ext uri="{9D8B030D-6E8A-4147-A177-3AD203B41FA5}">
                      <a16:colId xmlns:a16="http://schemas.microsoft.com/office/drawing/2014/main" val="3214676822"/>
                    </a:ext>
                  </a:extLst>
                </a:gridCol>
                <a:gridCol w="7685903">
                  <a:extLst>
                    <a:ext uri="{9D8B030D-6E8A-4147-A177-3AD203B41FA5}">
                      <a16:colId xmlns:a16="http://schemas.microsoft.com/office/drawing/2014/main" val="1906569758"/>
                    </a:ext>
                  </a:extLst>
                </a:gridCol>
              </a:tblGrid>
              <a:tr h="0">
                <a:tc gridSpan="2">
                  <a:txBody>
                    <a:bodyPr/>
                    <a:lstStyle/>
                    <a:p>
                      <a:pPr algn="ctr">
                        <a:lnSpc>
                          <a:spcPct val="100000"/>
                        </a:lnSpc>
                        <a:spcBef>
                          <a:spcPts val="1200"/>
                        </a:spcBef>
                        <a:spcAft>
                          <a:spcPts val="1200"/>
                        </a:spcAft>
                      </a:pPr>
                      <a:endParaRPr lang="fr-BE" sz="800" u="sng" dirty="0"/>
                    </a:p>
                    <a:p>
                      <a:pPr algn="ctr">
                        <a:lnSpc>
                          <a:spcPct val="100000"/>
                        </a:lnSpc>
                        <a:spcBef>
                          <a:spcPts val="1200"/>
                        </a:spcBef>
                        <a:spcAft>
                          <a:spcPts val="1200"/>
                        </a:spcAft>
                      </a:pPr>
                      <a:r>
                        <a:rPr lang="fr-BE" sz="2400" u="sng" dirty="0"/>
                        <a:t>Les membres du groupe de travail (2018-2019)</a:t>
                      </a:r>
                    </a:p>
                    <a:p>
                      <a:pPr algn="ctr">
                        <a:lnSpc>
                          <a:spcPct val="100000"/>
                        </a:lnSpc>
                        <a:spcBef>
                          <a:spcPts val="1200"/>
                        </a:spcBef>
                        <a:spcAft>
                          <a:spcPts val="1200"/>
                        </a:spcAft>
                      </a:pPr>
                      <a:endParaRPr lang="fr-BE" sz="900" dirty="0">
                        <a:effectLst/>
                        <a:latin typeface="Calibri" panose="020F0502020204030204" pitchFamily="34" charset="0"/>
                        <a:ea typeface="Calibri" panose="020F0502020204030204" pitchFamily="34" charset="0"/>
                        <a:cs typeface="Times New Roman" panose="02020603050405020304" pitchFamily="18" charset="0"/>
                      </a:endParaRPr>
                    </a:p>
                  </a:txBody>
                  <a:tcPr marL="60365" marR="60365" marT="0" marB="0"/>
                </a:tc>
                <a:tc hMerge="1">
                  <a:txBody>
                    <a:bodyPr/>
                    <a:lstStyle/>
                    <a:p>
                      <a:pPr>
                        <a:lnSpc>
                          <a:spcPct val="100000"/>
                        </a:lnSpc>
                        <a:spcAft>
                          <a:spcPts val="0"/>
                        </a:spcAft>
                      </a:pPr>
                      <a:endParaRPr lang="fr-BE"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0365" marR="60365" marT="0" marB="0"/>
                </a:tc>
                <a:extLst>
                  <a:ext uri="{0D108BD9-81ED-4DB2-BD59-A6C34878D82A}">
                    <a16:rowId xmlns:a16="http://schemas.microsoft.com/office/drawing/2014/main" val="1340665190"/>
                  </a:ext>
                </a:extLst>
              </a:tr>
              <a:tr h="623878">
                <a:tc>
                  <a:txBody>
                    <a:bodyPr/>
                    <a:lstStyle/>
                    <a:p>
                      <a:pPr>
                        <a:lnSpc>
                          <a:spcPct val="100000"/>
                        </a:lnSpc>
                        <a:spcAft>
                          <a:spcPts val="0"/>
                        </a:spcAft>
                      </a:pPr>
                      <a:r>
                        <a:rPr lang="fr-BE" sz="1800" b="0" dirty="0">
                          <a:effectLst/>
                          <a:latin typeface="Calibri" panose="020F0502020204030204" pitchFamily="34" charset="0"/>
                          <a:ea typeface="Calibri" panose="020F0502020204030204" pitchFamily="34" charset="0"/>
                          <a:cs typeface="Times New Roman" panose="02020603050405020304" pitchFamily="18" charset="0"/>
                        </a:rPr>
                        <a:t>Michel Cordier, Thérèse </a:t>
                      </a:r>
                      <a:r>
                        <a:rPr lang="fr-BE" sz="1800" b="0" dirty="0" err="1">
                          <a:effectLst/>
                          <a:latin typeface="Calibri" panose="020F0502020204030204" pitchFamily="34" charset="0"/>
                          <a:ea typeface="Calibri" panose="020F0502020204030204" pitchFamily="34" charset="0"/>
                          <a:cs typeface="Times New Roman" panose="02020603050405020304" pitchFamily="18" charset="0"/>
                        </a:rPr>
                        <a:t>Snoy</a:t>
                      </a:r>
                      <a:r>
                        <a:rPr lang="fr-BE" sz="1800" b="0" dirty="0">
                          <a:effectLst/>
                          <a:latin typeface="Calibri" panose="020F0502020204030204" pitchFamily="34" charset="0"/>
                          <a:ea typeface="Calibri" panose="020F0502020204030204" pitchFamily="34" charset="0"/>
                          <a:cs typeface="Times New Roman" panose="02020603050405020304" pitchFamily="18" charset="0"/>
                        </a:rPr>
                        <a:t>,</a:t>
                      </a:r>
                    </a:p>
                    <a:p>
                      <a:pPr>
                        <a:lnSpc>
                          <a:spcPct val="100000"/>
                        </a:lnSpc>
                        <a:spcAft>
                          <a:spcPts val="0"/>
                        </a:spcAft>
                      </a:pPr>
                      <a:r>
                        <a:rPr lang="fr-BE" sz="1800" b="0" dirty="0">
                          <a:effectLst/>
                          <a:latin typeface="Calibri" panose="020F0502020204030204" pitchFamily="34" charset="0"/>
                          <a:ea typeface="Calibri" panose="020F0502020204030204" pitchFamily="34" charset="0"/>
                          <a:cs typeface="Times New Roman" panose="02020603050405020304" pitchFamily="18" charset="0"/>
                        </a:rPr>
                        <a:t>Jean-Louis Petit, Jean-Pierre Jacobs</a:t>
                      </a:r>
                    </a:p>
                  </a:txBody>
                  <a:tcPr marL="60365" marR="60365" marT="0" marB="0"/>
                </a:tc>
                <a:tc>
                  <a:txBody>
                    <a:bodyPr/>
                    <a:lstStyle/>
                    <a:p>
                      <a:pPr>
                        <a:lnSpc>
                          <a:spcPct val="100000"/>
                        </a:lnSpc>
                        <a:spcAft>
                          <a:spcPts val="0"/>
                        </a:spcAft>
                      </a:pPr>
                      <a:r>
                        <a:rPr lang="fr-BE" sz="1800" b="0" dirty="0">
                          <a:effectLst/>
                          <a:latin typeface="Calibri" panose="020F0502020204030204" pitchFamily="34" charset="0"/>
                          <a:ea typeface="Calibri" panose="020F0502020204030204" pitchFamily="34" charset="0"/>
                          <a:cs typeface="Times New Roman" panose="02020603050405020304" pitchFamily="18" charset="0"/>
                        </a:rPr>
                        <a:t>Administrateurs de </a:t>
                      </a:r>
                      <a:r>
                        <a:rPr lang="fr-BE" sz="1800" b="1" dirty="0">
                          <a:effectLst/>
                          <a:latin typeface="Calibri" panose="020F0502020204030204" pitchFamily="34" charset="0"/>
                          <a:ea typeface="Calibri" panose="020F0502020204030204" pitchFamily="34" charset="0"/>
                          <a:cs typeface="Times New Roman" panose="02020603050405020304" pitchFamily="18" charset="0"/>
                        </a:rPr>
                        <a:t>Grands-parents pour le climat</a:t>
                      </a:r>
                    </a:p>
                  </a:txBody>
                  <a:tcPr marL="60365" marR="60365" marT="0" marB="0"/>
                </a:tc>
                <a:extLst>
                  <a:ext uri="{0D108BD9-81ED-4DB2-BD59-A6C34878D82A}">
                    <a16:rowId xmlns:a16="http://schemas.microsoft.com/office/drawing/2014/main" val="264553324"/>
                  </a:ext>
                </a:extLst>
              </a:tr>
              <a:tr h="623878">
                <a:tc>
                  <a:txBody>
                    <a:bodyPr/>
                    <a:lstStyle/>
                    <a:p>
                      <a:pPr>
                        <a:lnSpc>
                          <a:spcPct val="100000"/>
                        </a:lnSpc>
                        <a:spcAft>
                          <a:spcPts val="0"/>
                        </a:spcAft>
                      </a:pPr>
                      <a:r>
                        <a:rPr lang="fr-BE" sz="1800" b="0" dirty="0">
                          <a:effectLst/>
                        </a:rPr>
                        <a:t>Anne Feyt (ULB)  </a:t>
                      </a:r>
                      <a:endParaRPr lang="fr-BE" sz="1800" b="0" dirty="0">
                        <a:effectLst/>
                        <a:latin typeface="Calibri" panose="020F0502020204030204" pitchFamily="34" charset="0"/>
                        <a:ea typeface="Calibri" panose="020F0502020204030204" pitchFamily="34" charset="0"/>
                        <a:cs typeface="Times New Roman" panose="02020603050405020304" pitchFamily="18" charset="0"/>
                      </a:endParaRPr>
                    </a:p>
                  </a:txBody>
                  <a:tcPr marL="60365" marR="60365" marT="0" marB="0">
                    <a:solidFill>
                      <a:schemeClr val="accent1">
                        <a:lumMod val="20000"/>
                        <a:lumOff val="80000"/>
                      </a:schemeClr>
                    </a:solidFill>
                  </a:tcPr>
                </a:tc>
                <a:tc>
                  <a:txBody>
                    <a:bodyPr/>
                    <a:lstStyle/>
                    <a:p>
                      <a:pPr>
                        <a:lnSpc>
                          <a:spcPct val="100000"/>
                        </a:lnSpc>
                        <a:spcAft>
                          <a:spcPts val="0"/>
                        </a:spcAft>
                      </a:pPr>
                      <a:r>
                        <a:rPr lang="fr-BE" sz="1800" b="1" dirty="0">
                          <a:effectLst/>
                        </a:rPr>
                        <a:t>Professeur de droit public et constitutionnel</a:t>
                      </a:r>
                    </a:p>
                  </a:txBody>
                  <a:tcPr marL="60365" marR="60365" marT="0" marB="0">
                    <a:solidFill>
                      <a:schemeClr val="accent1">
                        <a:lumMod val="20000"/>
                        <a:lumOff val="80000"/>
                      </a:schemeClr>
                    </a:solidFill>
                  </a:tcPr>
                </a:tc>
                <a:extLst>
                  <a:ext uri="{0D108BD9-81ED-4DB2-BD59-A6C34878D82A}">
                    <a16:rowId xmlns:a16="http://schemas.microsoft.com/office/drawing/2014/main" val="3552177850"/>
                  </a:ext>
                </a:extLst>
              </a:tr>
              <a:tr h="581370">
                <a:tc>
                  <a:txBody>
                    <a:bodyPr/>
                    <a:lstStyle/>
                    <a:p>
                      <a:pPr>
                        <a:lnSpc>
                          <a:spcPct val="100000"/>
                        </a:lnSpc>
                        <a:spcAft>
                          <a:spcPts val="0"/>
                        </a:spcAft>
                        <a:tabLst>
                          <a:tab pos="457200" algn="l"/>
                        </a:tabLst>
                      </a:pPr>
                      <a:r>
                        <a:rPr lang="fr-BE" sz="1800" b="0" dirty="0">
                          <a:effectLst/>
                        </a:rPr>
                        <a:t>Marie </a:t>
                      </a:r>
                      <a:r>
                        <a:rPr lang="fr-BE" sz="1800" b="0" dirty="0" err="1">
                          <a:effectLst/>
                        </a:rPr>
                        <a:t>Dufrasne</a:t>
                      </a:r>
                      <a:r>
                        <a:rPr lang="fr-BE" sz="1800" b="0" dirty="0">
                          <a:effectLst/>
                        </a:rPr>
                        <a:t> (UCL – St Louis)</a:t>
                      </a:r>
                      <a:endParaRPr lang="fr-BE" sz="1800" b="0" dirty="0">
                        <a:effectLst/>
                        <a:latin typeface="Calibri" panose="020F0502020204030204" pitchFamily="34" charset="0"/>
                        <a:ea typeface="Calibri" panose="020F0502020204030204" pitchFamily="34" charset="0"/>
                        <a:cs typeface="Times New Roman" panose="02020603050405020304" pitchFamily="18" charset="0"/>
                      </a:endParaRPr>
                    </a:p>
                  </a:txBody>
                  <a:tcPr marL="60365" marR="60365" marT="0" marB="0">
                    <a:solidFill>
                      <a:schemeClr val="accent1">
                        <a:lumMod val="20000"/>
                        <a:lumOff val="80000"/>
                      </a:schemeClr>
                    </a:solidFill>
                  </a:tcPr>
                </a:tc>
                <a:tc>
                  <a:txBody>
                    <a:bodyPr/>
                    <a:lstStyle/>
                    <a:p>
                      <a:pPr>
                        <a:lnSpc>
                          <a:spcPct val="100000"/>
                        </a:lnSpc>
                        <a:spcAft>
                          <a:spcPts val="0"/>
                        </a:spcAft>
                      </a:pPr>
                      <a:r>
                        <a:rPr lang="fr-BE" sz="1800" b="1" dirty="0">
                          <a:effectLst/>
                        </a:rPr>
                        <a:t>Chercheuse (mécanismes participatifs et prise de décision dans l'espace public).</a:t>
                      </a:r>
                    </a:p>
                    <a:p>
                      <a:pPr marL="0" marR="0" lvl="0" indent="0" algn="l" defTabSz="914400" rtl="0" eaLnBrk="1" fontAlgn="auto" latinLnBrk="0" hangingPunct="1">
                        <a:lnSpc>
                          <a:spcPct val="100000"/>
                        </a:lnSpc>
                        <a:spcBef>
                          <a:spcPts val="0"/>
                        </a:spcBef>
                        <a:spcAft>
                          <a:spcPts val="0"/>
                        </a:spcAft>
                        <a:buClrTx/>
                        <a:buSzTx/>
                        <a:buFontTx/>
                        <a:buNone/>
                        <a:tabLst/>
                        <a:defRPr/>
                      </a:pPr>
                      <a:r>
                        <a:rPr lang="fr-BE" sz="1800" dirty="0">
                          <a:effectLst/>
                        </a:rPr>
                        <a:t>Chargée de cours en information et communication</a:t>
                      </a:r>
                      <a:endParaRPr lang="fr-BE"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0365" marR="60365" marT="0" marB="0">
                    <a:solidFill>
                      <a:schemeClr val="accent1">
                        <a:lumMod val="20000"/>
                        <a:lumOff val="80000"/>
                      </a:schemeClr>
                    </a:solidFill>
                  </a:tcPr>
                </a:tc>
                <a:extLst>
                  <a:ext uri="{0D108BD9-81ED-4DB2-BD59-A6C34878D82A}">
                    <a16:rowId xmlns:a16="http://schemas.microsoft.com/office/drawing/2014/main" val="1262469747"/>
                  </a:ext>
                </a:extLst>
              </a:tr>
              <a:tr h="787698">
                <a:tc>
                  <a:txBody>
                    <a:bodyPr/>
                    <a:lstStyle/>
                    <a:p>
                      <a:pPr>
                        <a:lnSpc>
                          <a:spcPct val="100000"/>
                        </a:lnSpc>
                        <a:spcAft>
                          <a:spcPts val="0"/>
                        </a:spcAft>
                        <a:tabLst>
                          <a:tab pos="457200" algn="l"/>
                        </a:tabLst>
                      </a:pPr>
                      <a:r>
                        <a:rPr lang="fr-BE" sz="1800" b="0" dirty="0">
                          <a:effectLst/>
                        </a:rPr>
                        <a:t>Roland Moreau  </a:t>
                      </a:r>
                      <a:endParaRPr lang="fr-BE" sz="1800" b="0" dirty="0">
                        <a:effectLst/>
                        <a:latin typeface="Calibri" panose="020F0502020204030204" pitchFamily="34" charset="0"/>
                        <a:ea typeface="Calibri" panose="020F0502020204030204" pitchFamily="34" charset="0"/>
                        <a:cs typeface="Times New Roman" panose="02020603050405020304" pitchFamily="18" charset="0"/>
                      </a:endParaRPr>
                    </a:p>
                  </a:txBody>
                  <a:tcPr marL="60365" marR="60365" marT="0" marB="0">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BE" sz="1800" b="1" dirty="0">
                          <a:effectLst/>
                        </a:rPr>
                        <a:t>Ex-directeur général du SPF Environnement </a:t>
                      </a:r>
                      <a:endParaRPr lang="fr-BE" sz="1800" b="1"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0000"/>
                        </a:lnSpc>
                        <a:spcAft>
                          <a:spcPts val="0"/>
                        </a:spcAft>
                      </a:pPr>
                      <a:r>
                        <a:rPr lang="fr-BE" sz="1800" b="1" dirty="0">
                          <a:effectLst/>
                        </a:rPr>
                        <a:t>Représentant d’Inter-Environnement Wallonie au CESEW</a:t>
                      </a:r>
                    </a:p>
                    <a:p>
                      <a:pPr>
                        <a:lnSpc>
                          <a:spcPct val="100000"/>
                        </a:lnSpc>
                        <a:spcAft>
                          <a:spcPts val="0"/>
                        </a:spcAft>
                      </a:pPr>
                      <a:r>
                        <a:rPr lang="fr-BE" sz="1800" b="1" dirty="0">
                          <a:effectLst/>
                        </a:rPr>
                        <a:t>Président du Club de Rome (</a:t>
                      </a:r>
                      <a:r>
                        <a:rPr lang="fr-BE" sz="1800" b="1" dirty="0" err="1">
                          <a:effectLst/>
                        </a:rPr>
                        <a:t>Eur</a:t>
                      </a:r>
                      <a:r>
                        <a:rPr lang="fr-BE" sz="1800" b="1" dirty="0">
                          <a:effectLst/>
                        </a:rPr>
                        <a:t>. </a:t>
                      </a:r>
                      <a:r>
                        <a:rPr lang="fr-BE" sz="1800" b="1" dirty="0" err="1">
                          <a:effectLst/>
                        </a:rPr>
                        <a:t>Chapter</a:t>
                      </a:r>
                      <a:r>
                        <a:rPr lang="fr-BE" sz="1800" b="1" dirty="0">
                          <a:effectLst/>
                        </a:rPr>
                        <a:t>) </a:t>
                      </a:r>
                    </a:p>
                  </a:txBody>
                  <a:tcPr marL="60365" marR="60365" marT="0" marB="0">
                    <a:solidFill>
                      <a:schemeClr val="bg1"/>
                    </a:solidFill>
                  </a:tcPr>
                </a:tc>
                <a:extLst>
                  <a:ext uri="{0D108BD9-81ED-4DB2-BD59-A6C34878D82A}">
                    <a16:rowId xmlns:a16="http://schemas.microsoft.com/office/drawing/2014/main" val="829125454"/>
                  </a:ext>
                </a:extLst>
              </a:tr>
              <a:tr h="342312">
                <a:tc>
                  <a:txBody>
                    <a:bodyPr/>
                    <a:lstStyle/>
                    <a:p>
                      <a:pPr>
                        <a:lnSpc>
                          <a:spcPct val="100000"/>
                        </a:lnSpc>
                        <a:spcAft>
                          <a:spcPts val="0"/>
                        </a:spcAft>
                        <a:tabLst>
                          <a:tab pos="457200" algn="l"/>
                        </a:tabLst>
                      </a:pPr>
                      <a:r>
                        <a:rPr lang="fr-BE" sz="1800" b="0" dirty="0">
                          <a:effectLst/>
                        </a:rPr>
                        <a:t>Arnaud Zacharie  </a:t>
                      </a:r>
                      <a:endParaRPr lang="fr-BE" sz="1800" b="0" dirty="0">
                        <a:effectLst/>
                        <a:latin typeface="Calibri" panose="020F0502020204030204" pitchFamily="34" charset="0"/>
                        <a:ea typeface="Calibri" panose="020F0502020204030204" pitchFamily="34" charset="0"/>
                        <a:cs typeface="Times New Roman" panose="02020603050405020304" pitchFamily="18" charset="0"/>
                      </a:endParaRPr>
                    </a:p>
                  </a:txBody>
                  <a:tcPr marL="60365" marR="60365" marT="0" marB="0">
                    <a:solidFill>
                      <a:schemeClr val="bg1"/>
                    </a:solidFill>
                  </a:tcPr>
                </a:tc>
                <a:tc>
                  <a:txBody>
                    <a:bodyPr/>
                    <a:lstStyle/>
                    <a:p>
                      <a:pPr>
                        <a:lnSpc>
                          <a:spcPct val="100000"/>
                        </a:lnSpc>
                        <a:spcAft>
                          <a:spcPts val="0"/>
                        </a:spcAft>
                      </a:pPr>
                      <a:r>
                        <a:rPr lang="fr-BE" sz="1800" b="1" dirty="0">
                          <a:effectLst/>
                        </a:rPr>
                        <a:t>Secrétaire général du CNCD</a:t>
                      </a:r>
                      <a:endParaRPr lang="fr-BE" sz="1800" b="1" dirty="0">
                        <a:effectLst/>
                        <a:latin typeface="Calibri" panose="020F0502020204030204" pitchFamily="34" charset="0"/>
                        <a:ea typeface="Calibri" panose="020F0502020204030204" pitchFamily="34" charset="0"/>
                        <a:cs typeface="Times New Roman" panose="02020603050405020304" pitchFamily="18" charset="0"/>
                      </a:endParaRPr>
                    </a:p>
                  </a:txBody>
                  <a:tcPr marL="60365" marR="60365" marT="0" marB="0">
                    <a:solidFill>
                      <a:schemeClr val="bg1"/>
                    </a:solidFill>
                  </a:tcPr>
                </a:tc>
                <a:extLst>
                  <a:ext uri="{0D108BD9-81ED-4DB2-BD59-A6C34878D82A}">
                    <a16:rowId xmlns:a16="http://schemas.microsoft.com/office/drawing/2014/main" val="2418334661"/>
                  </a:ext>
                </a:extLst>
              </a:tr>
              <a:tr h="322320">
                <a:tc>
                  <a:txBody>
                    <a:bodyPr/>
                    <a:lstStyle/>
                    <a:p>
                      <a:pPr>
                        <a:lnSpc>
                          <a:spcPct val="100000"/>
                        </a:lnSpc>
                        <a:spcAft>
                          <a:spcPts val="0"/>
                        </a:spcAft>
                        <a:tabLst>
                          <a:tab pos="457200" algn="l"/>
                        </a:tabLst>
                      </a:pPr>
                      <a:r>
                        <a:rPr lang="fr-BE" sz="1800" b="0" dirty="0">
                          <a:effectLst/>
                        </a:rPr>
                        <a:t>Gauthier De Wulf  </a:t>
                      </a:r>
                      <a:endParaRPr lang="fr-BE" sz="1800" b="0" dirty="0">
                        <a:effectLst/>
                        <a:latin typeface="Calibri" panose="020F0502020204030204" pitchFamily="34" charset="0"/>
                        <a:ea typeface="Calibri" panose="020F0502020204030204" pitchFamily="34" charset="0"/>
                        <a:cs typeface="Times New Roman" panose="02020603050405020304" pitchFamily="18" charset="0"/>
                      </a:endParaRPr>
                    </a:p>
                  </a:txBody>
                  <a:tcPr marL="60365" marR="60365" marT="0" marB="0">
                    <a:solidFill>
                      <a:schemeClr val="bg1"/>
                    </a:solidFill>
                  </a:tcPr>
                </a:tc>
                <a:tc>
                  <a:txBody>
                    <a:bodyPr/>
                    <a:lstStyle/>
                    <a:p>
                      <a:pPr>
                        <a:lnSpc>
                          <a:spcPct val="100000"/>
                        </a:lnSpc>
                        <a:spcAft>
                          <a:spcPts val="0"/>
                        </a:spcAft>
                      </a:pPr>
                      <a:r>
                        <a:rPr lang="fr-BE" sz="1800" b="1" kern="1200" dirty="0">
                          <a:solidFill>
                            <a:schemeClr val="tx1"/>
                          </a:solidFill>
                          <a:effectLst/>
                          <a:latin typeface="+mn-lt"/>
                          <a:ea typeface="+mn-ea"/>
                          <a:cs typeface="+mn-cs"/>
                        </a:rPr>
                        <a:t>Chargé de projets au </a:t>
                      </a:r>
                      <a:r>
                        <a:rPr lang="fr-BE" sz="1800" b="1" dirty="0">
                          <a:effectLst/>
                        </a:rPr>
                        <a:t>Conseil de la Jeunesse</a:t>
                      </a:r>
                      <a:endParaRPr lang="fr-BE" sz="1800" b="1" dirty="0">
                        <a:effectLst/>
                        <a:latin typeface="Calibri" panose="020F0502020204030204" pitchFamily="34" charset="0"/>
                        <a:ea typeface="Calibri" panose="020F0502020204030204" pitchFamily="34" charset="0"/>
                        <a:cs typeface="Times New Roman" panose="02020603050405020304" pitchFamily="18" charset="0"/>
                      </a:endParaRPr>
                    </a:p>
                  </a:txBody>
                  <a:tcPr marL="60365" marR="60365" marT="0" marB="0">
                    <a:solidFill>
                      <a:schemeClr val="bg1"/>
                    </a:solidFill>
                  </a:tcPr>
                </a:tc>
                <a:extLst>
                  <a:ext uri="{0D108BD9-81ED-4DB2-BD59-A6C34878D82A}">
                    <a16:rowId xmlns:a16="http://schemas.microsoft.com/office/drawing/2014/main" val="3471414151"/>
                  </a:ext>
                </a:extLst>
              </a:tr>
              <a:tr h="82820">
                <a:tc>
                  <a:txBody>
                    <a:bodyPr/>
                    <a:lstStyle/>
                    <a:p>
                      <a:pPr>
                        <a:lnSpc>
                          <a:spcPct val="100000"/>
                        </a:lnSpc>
                        <a:spcAft>
                          <a:spcPts val="0"/>
                        </a:spcAft>
                        <a:tabLst>
                          <a:tab pos="457200" algn="l"/>
                        </a:tabLst>
                      </a:pPr>
                      <a:r>
                        <a:rPr lang="fr-BE" sz="1800" b="0" dirty="0">
                          <a:effectLst/>
                        </a:rPr>
                        <a:t>Cédric Chevalier</a:t>
                      </a:r>
                      <a:endParaRPr lang="fr-BE" sz="1800" b="0" dirty="0">
                        <a:effectLst/>
                        <a:latin typeface="Calibri" panose="020F0502020204030204" pitchFamily="34" charset="0"/>
                        <a:ea typeface="Calibri" panose="020F0502020204030204" pitchFamily="34" charset="0"/>
                        <a:cs typeface="Times New Roman" panose="02020603050405020304" pitchFamily="18" charset="0"/>
                      </a:endParaRPr>
                    </a:p>
                  </a:txBody>
                  <a:tcPr marL="60365" marR="60365" marT="0" marB="0">
                    <a:solidFill>
                      <a:schemeClr val="tx2">
                        <a:lumMod val="20000"/>
                        <a:lumOff val="80000"/>
                      </a:schemeClr>
                    </a:solidFill>
                  </a:tcPr>
                </a:tc>
                <a:tc>
                  <a:txBody>
                    <a:bodyPr/>
                    <a:lstStyle/>
                    <a:p>
                      <a:pPr>
                        <a:lnSpc>
                          <a:spcPct val="100000"/>
                        </a:lnSpc>
                        <a:spcAft>
                          <a:spcPts val="0"/>
                        </a:spcAft>
                      </a:pPr>
                      <a:r>
                        <a:rPr lang="fr-BE" sz="1800" b="1" dirty="0">
                          <a:effectLst/>
                        </a:rPr>
                        <a:t>Collectif « Urgence environnementale », ingénieur de gestion et économiste</a:t>
                      </a:r>
                      <a:r>
                        <a:rPr lang="fr-BE" sz="1800" dirty="0">
                          <a:effectLst/>
                        </a:rPr>
                        <a:t> </a:t>
                      </a:r>
                      <a:endParaRPr lang="fr-BE"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0365" marR="60365" marT="0" marB="0">
                    <a:solidFill>
                      <a:schemeClr val="tx2">
                        <a:lumMod val="20000"/>
                        <a:lumOff val="80000"/>
                      </a:schemeClr>
                    </a:solidFill>
                  </a:tcPr>
                </a:tc>
                <a:extLst>
                  <a:ext uri="{0D108BD9-81ED-4DB2-BD59-A6C34878D82A}">
                    <a16:rowId xmlns:a16="http://schemas.microsoft.com/office/drawing/2014/main" val="1417375135"/>
                  </a:ext>
                </a:extLst>
              </a:tr>
              <a:tr h="798443">
                <a:tc>
                  <a:txBody>
                    <a:bodyPr/>
                    <a:lstStyle/>
                    <a:p>
                      <a:pPr>
                        <a:lnSpc>
                          <a:spcPct val="100000"/>
                        </a:lnSpc>
                        <a:spcAft>
                          <a:spcPts val="0"/>
                        </a:spcAft>
                        <a:tabLst>
                          <a:tab pos="457200" algn="l"/>
                        </a:tabLst>
                      </a:pPr>
                      <a:r>
                        <a:rPr lang="fr-BE" sz="1800" b="0" dirty="0">
                          <a:effectLst/>
                        </a:rPr>
                        <a:t>Bernard </a:t>
                      </a:r>
                      <a:r>
                        <a:rPr lang="fr-BE" sz="1800" b="0" dirty="0" err="1">
                          <a:effectLst/>
                        </a:rPr>
                        <a:t>Hubeau</a:t>
                      </a:r>
                      <a:r>
                        <a:rPr lang="fr-BE" sz="1800" b="0" dirty="0">
                          <a:effectLst/>
                        </a:rPr>
                        <a:t> </a:t>
                      </a:r>
                      <a:endParaRPr lang="fr-BE" sz="1800" b="0" dirty="0">
                        <a:effectLst/>
                        <a:latin typeface="Calibri" panose="020F0502020204030204" pitchFamily="34" charset="0"/>
                        <a:ea typeface="Calibri" panose="020F0502020204030204" pitchFamily="34" charset="0"/>
                        <a:cs typeface="Times New Roman" panose="02020603050405020304" pitchFamily="18" charset="0"/>
                      </a:endParaRPr>
                    </a:p>
                  </a:txBody>
                  <a:tcPr marL="60365" marR="60365" marT="0" marB="0">
                    <a:solidFill>
                      <a:schemeClr val="accent1">
                        <a:lumMod val="20000"/>
                        <a:lumOff val="80000"/>
                      </a:schemeClr>
                    </a:solidFill>
                  </a:tcPr>
                </a:tc>
                <a:tc>
                  <a:txBody>
                    <a:bodyPr/>
                    <a:lstStyle/>
                    <a:p>
                      <a:pPr>
                        <a:lnSpc>
                          <a:spcPct val="100000"/>
                        </a:lnSpc>
                        <a:spcAft>
                          <a:spcPts val="0"/>
                        </a:spcAft>
                      </a:pPr>
                      <a:r>
                        <a:rPr lang="fr-BE" sz="1800" b="1" dirty="0" err="1">
                          <a:effectLst/>
                        </a:rPr>
                        <a:t>Grootouders</a:t>
                      </a:r>
                      <a:r>
                        <a:rPr lang="fr-BE" sz="1800" b="1" dirty="0">
                          <a:effectLst/>
                        </a:rPr>
                        <a:t> voor het </a:t>
                      </a:r>
                      <a:r>
                        <a:rPr lang="fr-BE" sz="1800" b="1" dirty="0" err="1">
                          <a:effectLst/>
                        </a:rPr>
                        <a:t>klimaat</a:t>
                      </a:r>
                      <a:endParaRPr lang="fr-BE" sz="1800" b="1" dirty="0">
                        <a:effectLst/>
                      </a:endParaRPr>
                    </a:p>
                    <a:p>
                      <a:pPr>
                        <a:lnSpc>
                          <a:spcPct val="100000"/>
                        </a:lnSpc>
                        <a:spcAft>
                          <a:spcPts val="0"/>
                        </a:spcAft>
                      </a:pPr>
                      <a:r>
                        <a:rPr lang="fr-BE" sz="1800" dirty="0">
                          <a:effectLst/>
                        </a:rPr>
                        <a:t>Ex-ombudsman de la Région flamande </a:t>
                      </a:r>
                    </a:p>
                    <a:p>
                      <a:pPr>
                        <a:lnSpc>
                          <a:spcPct val="100000"/>
                        </a:lnSpc>
                        <a:spcAft>
                          <a:spcPts val="0"/>
                        </a:spcAft>
                      </a:pPr>
                      <a:r>
                        <a:rPr lang="fr-BE" sz="1800" dirty="0">
                          <a:effectLst/>
                        </a:rPr>
                        <a:t>Prof. honoraire Univ. Antwerpen, Faculté de droit</a:t>
                      </a:r>
                      <a:endParaRPr lang="fr-BE"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0365" marR="60365" marT="0" marB="0">
                    <a:solidFill>
                      <a:schemeClr val="accent1">
                        <a:lumMod val="20000"/>
                        <a:lumOff val="80000"/>
                      </a:schemeClr>
                    </a:solidFill>
                  </a:tcPr>
                </a:tc>
                <a:extLst>
                  <a:ext uri="{0D108BD9-81ED-4DB2-BD59-A6C34878D82A}">
                    <a16:rowId xmlns:a16="http://schemas.microsoft.com/office/drawing/2014/main" val="3173291207"/>
                  </a:ext>
                </a:extLst>
              </a:tr>
              <a:tr h="372502">
                <a:tc>
                  <a:txBody>
                    <a:bodyPr/>
                    <a:lstStyle/>
                    <a:p>
                      <a:pPr>
                        <a:lnSpc>
                          <a:spcPct val="100000"/>
                        </a:lnSpc>
                        <a:spcAft>
                          <a:spcPts val="0"/>
                        </a:spcAft>
                        <a:tabLst>
                          <a:tab pos="457200" algn="l"/>
                        </a:tabLst>
                      </a:pPr>
                      <a:r>
                        <a:rPr lang="fr-BE" sz="1800" b="0" dirty="0">
                          <a:effectLst/>
                        </a:rPr>
                        <a:t>Lucy Michiels </a:t>
                      </a:r>
                      <a:endParaRPr lang="fr-BE" sz="1800" b="0" dirty="0">
                        <a:effectLst/>
                        <a:latin typeface="Calibri" panose="020F0502020204030204" pitchFamily="34" charset="0"/>
                        <a:ea typeface="Calibri" panose="020F0502020204030204" pitchFamily="34" charset="0"/>
                        <a:cs typeface="Times New Roman" panose="02020603050405020304" pitchFamily="18" charset="0"/>
                      </a:endParaRPr>
                    </a:p>
                  </a:txBody>
                  <a:tcPr marL="60365" marR="60365" marT="0" marB="0">
                    <a:solidFill>
                      <a:schemeClr val="accent1">
                        <a:lumMod val="20000"/>
                        <a:lumOff val="80000"/>
                      </a:schemeClr>
                    </a:solidFill>
                  </a:tcPr>
                </a:tc>
                <a:tc>
                  <a:txBody>
                    <a:bodyPr/>
                    <a:lstStyle/>
                    <a:p>
                      <a:pPr>
                        <a:lnSpc>
                          <a:spcPct val="100000"/>
                        </a:lnSpc>
                        <a:spcAft>
                          <a:spcPts val="0"/>
                        </a:spcAft>
                      </a:pPr>
                      <a:r>
                        <a:rPr lang="fr-BE" sz="1800" b="1" dirty="0" err="1">
                          <a:effectLst/>
                        </a:rPr>
                        <a:t>Grootouders</a:t>
                      </a:r>
                      <a:r>
                        <a:rPr lang="fr-BE" sz="1800" b="1" dirty="0">
                          <a:effectLst/>
                        </a:rPr>
                        <a:t> voor het </a:t>
                      </a:r>
                      <a:r>
                        <a:rPr lang="fr-BE" sz="1800" b="1" dirty="0" err="1">
                          <a:effectLst/>
                        </a:rPr>
                        <a:t>klimaat</a:t>
                      </a:r>
                      <a:r>
                        <a:rPr lang="fr-BE" sz="1800" dirty="0">
                          <a:effectLst/>
                        </a:rPr>
                        <a:t> </a:t>
                      </a:r>
                      <a:endParaRPr lang="fr-BE"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0365" marR="60365" marT="0" marB="0">
                    <a:solidFill>
                      <a:schemeClr val="accent1">
                        <a:lumMod val="20000"/>
                        <a:lumOff val="80000"/>
                      </a:schemeClr>
                    </a:solidFill>
                  </a:tcPr>
                </a:tc>
                <a:extLst>
                  <a:ext uri="{0D108BD9-81ED-4DB2-BD59-A6C34878D82A}">
                    <a16:rowId xmlns:a16="http://schemas.microsoft.com/office/drawing/2014/main" val="1610688242"/>
                  </a:ext>
                </a:extLst>
              </a:tr>
              <a:tr h="304800">
                <a:tc>
                  <a:txBody>
                    <a:bodyPr/>
                    <a:lstStyle/>
                    <a:p>
                      <a:pPr>
                        <a:lnSpc>
                          <a:spcPct val="100000"/>
                        </a:lnSpc>
                        <a:spcAft>
                          <a:spcPts val="0"/>
                        </a:spcAft>
                        <a:tabLst>
                          <a:tab pos="457200" algn="l"/>
                        </a:tabLst>
                      </a:pPr>
                      <a:r>
                        <a:rPr lang="fr-BE" sz="1800" b="0" dirty="0">
                          <a:effectLst/>
                        </a:rPr>
                        <a:t>Bart Corijn  </a:t>
                      </a:r>
                      <a:endParaRPr lang="fr-BE" sz="1800" b="0" dirty="0">
                        <a:effectLst/>
                        <a:latin typeface="Calibri" panose="020F0502020204030204" pitchFamily="34" charset="0"/>
                        <a:ea typeface="Calibri" panose="020F0502020204030204" pitchFamily="34" charset="0"/>
                        <a:cs typeface="Times New Roman" panose="02020603050405020304" pitchFamily="18" charset="0"/>
                      </a:endParaRPr>
                    </a:p>
                  </a:txBody>
                  <a:tcPr marL="60365" marR="60365" marT="0" marB="0">
                    <a:solidFill>
                      <a:schemeClr val="bg1">
                        <a:alpha val="20000"/>
                      </a:schemeClr>
                    </a:solidFill>
                  </a:tcPr>
                </a:tc>
                <a:tc>
                  <a:txBody>
                    <a:bodyPr/>
                    <a:lstStyle/>
                    <a:p>
                      <a:pPr>
                        <a:lnSpc>
                          <a:spcPct val="100000"/>
                        </a:lnSpc>
                        <a:spcAft>
                          <a:spcPts val="0"/>
                        </a:spcAft>
                      </a:pPr>
                      <a:r>
                        <a:rPr lang="fr-BE" sz="1800" b="1" dirty="0">
                          <a:effectLst/>
                        </a:rPr>
                        <a:t>The Shift, </a:t>
                      </a:r>
                      <a:r>
                        <a:rPr lang="fr-BE" sz="1800" b="1" dirty="0" err="1">
                          <a:effectLst/>
                        </a:rPr>
                        <a:t>Sign</a:t>
                      </a:r>
                      <a:r>
                        <a:rPr lang="fr-BE" sz="1800" b="1" dirty="0">
                          <a:effectLst/>
                        </a:rPr>
                        <a:t> For </a:t>
                      </a:r>
                      <a:r>
                        <a:rPr lang="fr-BE" sz="1800" b="1" dirty="0" err="1">
                          <a:effectLst/>
                        </a:rPr>
                        <a:t>My</a:t>
                      </a:r>
                      <a:r>
                        <a:rPr lang="fr-BE" sz="1800" b="1" dirty="0">
                          <a:effectLst/>
                        </a:rPr>
                        <a:t> Future</a:t>
                      </a:r>
                      <a:endParaRPr lang="fr-BE"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0365" marR="60365" marT="0" marB="0">
                    <a:solidFill>
                      <a:schemeClr val="bg1">
                        <a:alpha val="20000"/>
                      </a:schemeClr>
                    </a:solidFill>
                  </a:tcPr>
                </a:tc>
                <a:extLst>
                  <a:ext uri="{0D108BD9-81ED-4DB2-BD59-A6C34878D82A}">
                    <a16:rowId xmlns:a16="http://schemas.microsoft.com/office/drawing/2014/main" val="2928768330"/>
                  </a:ext>
                </a:extLst>
              </a:tr>
            </a:tbl>
          </a:graphicData>
        </a:graphic>
      </p:graphicFrame>
    </p:spTree>
    <p:extLst>
      <p:ext uri="{BB962C8B-B14F-4D97-AF65-F5344CB8AC3E}">
        <p14:creationId xmlns:p14="http://schemas.microsoft.com/office/powerpoint/2010/main" val="276873189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0FC03AD9-9131-4C20-9CBB-9F5449839F3E}"/>
              </a:ext>
            </a:extLst>
          </p:cNvPr>
          <p:cNvPicPr>
            <a:picLocks noChangeAspect="1"/>
          </p:cNvPicPr>
          <p:nvPr/>
        </p:nvPicPr>
        <p:blipFill>
          <a:blip r:embed="rId3"/>
          <a:stretch>
            <a:fillRect/>
          </a:stretch>
        </p:blipFill>
        <p:spPr>
          <a:xfrm>
            <a:off x="510286" y="171857"/>
            <a:ext cx="11171428" cy="6514286"/>
          </a:xfrm>
          <a:prstGeom prst="rect">
            <a:avLst/>
          </a:prstGeom>
        </p:spPr>
      </p:pic>
    </p:spTree>
    <p:extLst>
      <p:ext uri="{BB962C8B-B14F-4D97-AF65-F5344CB8AC3E}">
        <p14:creationId xmlns:p14="http://schemas.microsoft.com/office/powerpoint/2010/main" val="208969821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CB65E8-EC73-46DC-94AB-5F2C23DCE67A}"/>
              </a:ext>
            </a:extLst>
          </p:cNvPr>
          <p:cNvSpPr>
            <a:spLocks noGrp="1"/>
          </p:cNvSpPr>
          <p:nvPr>
            <p:ph type="title"/>
          </p:nvPr>
        </p:nvSpPr>
        <p:spPr/>
        <p:txBody>
          <a:bodyPr>
            <a:normAutofit/>
          </a:bodyPr>
          <a:lstStyle/>
          <a:p>
            <a:pPr algn="ctr">
              <a:lnSpc>
                <a:spcPct val="100000"/>
              </a:lnSpc>
            </a:pPr>
            <a:r>
              <a:rPr lang="fr-BE" sz="2800" b="1" dirty="0">
                <a:latin typeface="+mn-lt"/>
                <a:ea typeface="+mn-ea"/>
                <a:cs typeface="+mn-cs"/>
              </a:rPr>
              <a:t>Autres personnalités consultées:</a:t>
            </a:r>
          </a:p>
        </p:txBody>
      </p:sp>
      <p:sp>
        <p:nvSpPr>
          <p:cNvPr id="3" name="Content Placeholder 2">
            <a:extLst>
              <a:ext uri="{FF2B5EF4-FFF2-40B4-BE49-F238E27FC236}">
                <a16:creationId xmlns:a16="http://schemas.microsoft.com/office/drawing/2014/main" id="{6807DBF0-AA08-40C0-A4E8-C96943F60D3C}"/>
              </a:ext>
            </a:extLst>
          </p:cNvPr>
          <p:cNvSpPr>
            <a:spLocks noGrp="1"/>
          </p:cNvSpPr>
          <p:nvPr>
            <p:ph idx="1"/>
          </p:nvPr>
        </p:nvSpPr>
        <p:spPr/>
        <p:txBody>
          <a:bodyPr>
            <a:normAutofit lnSpcReduction="10000"/>
          </a:bodyPr>
          <a:lstStyle/>
          <a:p>
            <a:r>
              <a:rPr lang="fr-BE" dirty="0"/>
              <a:t>6 académiques (UCL, Saint-Louis, </a:t>
            </a:r>
            <a:r>
              <a:rPr lang="fr-BE" dirty="0" err="1"/>
              <a:t>U.Antwerpen</a:t>
            </a:r>
            <a:r>
              <a:rPr lang="fr-BE" dirty="0"/>
              <a:t>)</a:t>
            </a:r>
          </a:p>
          <a:p>
            <a:endParaRPr lang="fr-BE" dirty="0"/>
          </a:p>
          <a:p>
            <a:r>
              <a:rPr lang="fr-BE" dirty="0"/>
              <a:t>6 fédérations d’entreprises</a:t>
            </a:r>
          </a:p>
          <a:p>
            <a:endParaRPr lang="fr-BE" dirty="0"/>
          </a:p>
          <a:p>
            <a:r>
              <a:rPr lang="fr-BE" dirty="0"/>
              <a:t>4 associations (environnement/santé/climat/solidarité)</a:t>
            </a:r>
          </a:p>
          <a:p>
            <a:endParaRPr lang="fr-BE" dirty="0"/>
          </a:p>
          <a:p>
            <a:r>
              <a:rPr lang="fr-BE" dirty="0"/>
              <a:t>3 syndicats</a:t>
            </a:r>
          </a:p>
          <a:p>
            <a:endParaRPr lang="fr-BE" dirty="0"/>
          </a:p>
          <a:p>
            <a:r>
              <a:rPr lang="fr-BE" dirty="0"/>
              <a:t>Plusieurs mandataires politiques (MR, </a:t>
            </a:r>
            <a:r>
              <a:rPr lang="fr-BE" dirty="0" err="1"/>
              <a:t>DéFI</a:t>
            </a:r>
            <a:r>
              <a:rPr lang="fr-BE" dirty="0"/>
              <a:t>, CdH, PS, ECOLO) </a:t>
            </a:r>
          </a:p>
          <a:p>
            <a:pPr marL="0" indent="0">
              <a:buNone/>
            </a:pPr>
            <a:endParaRPr lang="fr-BE" dirty="0"/>
          </a:p>
          <a:p>
            <a:pPr marL="0" indent="0">
              <a:buNone/>
            </a:pPr>
            <a:endParaRPr lang="fr-BE" dirty="0"/>
          </a:p>
          <a:p>
            <a:pPr marL="0" indent="0">
              <a:buNone/>
            </a:pPr>
            <a:endParaRPr lang="fr-BE" dirty="0"/>
          </a:p>
        </p:txBody>
      </p:sp>
    </p:spTree>
    <p:extLst>
      <p:ext uri="{BB962C8B-B14F-4D97-AF65-F5344CB8AC3E}">
        <p14:creationId xmlns:p14="http://schemas.microsoft.com/office/powerpoint/2010/main" val="49249391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B94EC7F-7F38-467F-B1FD-1069D5EBA3EC}"/>
              </a:ext>
            </a:extLst>
          </p:cNvPr>
          <p:cNvSpPr>
            <a:spLocks noGrp="1"/>
          </p:cNvSpPr>
          <p:nvPr>
            <p:ph type="title"/>
          </p:nvPr>
        </p:nvSpPr>
        <p:spPr>
          <a:xfrm>
            <a:off x="838200" y="365125"/>
            <a:ext cx="10515600" cy="946317"/>
          </a:xfrm>
        </p:spPr>
        <p:txBody>
          <a:bodyPr>
            <a:normAutofit/>
          </a:bodyPr>
          <a:lstStyle/>
          <a:p>
            <a:pPr algn="ctr"/>
            <a:r>
              <a:rPr lang="fr-BE" sz="3600" b="1" dirty="0"/>
              <a:t>Que faire ? </a:t>
            </a:r>
          </a:p>
        </p:txBody>
      </p:sp>
      <p:sp>
        <p:nvSpPr>
          <p:cNvPr id="3" name="Espace réservé du contenu 2">
            <a:extLst>
              <a:ext uri="{FF2B5EF4-FFF2-40B4-BE49-F238E27FC236}">
                <a16:creationId xmlns:a16="http://schemas.microsoft.com/office/drawing/2014/main" id="{F3DF17A1-F147-43BD-97BE-70D8DC10FD32}"/>
              </a:ext>
            </a:extLst>
          </p:cNvPr>
          <p:cNvSpPr>
            <a:spLocks noGrp="1"/>
          </p:cNvSpPr>
          <p:nvPr>
            <p:ph idx="1"/>
          </p:nvPr>
        </p:nvSpPr>
        <p:spPr>
          <a:xfrm>
            <a:off x="838200" y="1311442"/>
            <a:ext cx="10515600" cy="5181433"/>
          </a:xfrm>
        </p:spPr>
        <p:txBody>
          <a:bodyPr>
            <a:normAutofit fontScale="92500" lnSpcReduction="10000"/>
          </a:bodyPr>
          <a:lstStyle/>
          <a:p>
            <a:pPr indent="0" algn="just">
              <a:lnSpc>
                <a:spcPct val="110000"/>
              </a:lnSpc>
            </a:pPr>
            <a:r>
              <a:rPr lang="fr-BE" dirty="0"/>
              <a:t>Adapter notre société au </a:t>
            </a:r>
            <a:r>
              <a:rPr lang="fr-BE" b="1" dirty="0"/>
              <a:t>respect</a:t>
            </a:r>
            <a:r>
              <a:rPr lang="fr-BE" dirty="0"/>
              <a:t> des ressources de la planète et de ses limites, et donc préserver </a:t>
            </a:r>
            <a:r>
              <a:rPr lang="fr-BE" b="1" dirty="0"/>
              <a:t>notre patrimoine naturel</a:t>
            </a:r>
            <a:r>
              <a:rPr lang="fr-BE" dirty="0"/>
              <a:t>, pour respecter le droit des générations présentes et futures à la vie, à la santé et à une équitable prospérité.</a:t>
            </a:r>
          </a:p>
          <a:p>
            <a:pPr marL="0" indent="0" algn="just">
              <a:lnSpc>
                <a:spcPct val="110000"/>
              </a:lnSpc>
              <a:buNone/>
            </a:pPr>
            <a:endParaRPr lang="fr-BE" dirty="0"/>
          </a:p>
          <a:p>
            <a:pPr lvl="0" indent="0" algn="just">
              <a:lnSpc>
                <a:spcPct val="110000"/>
              </a:lnSpc>
            </a:pPr>
            <a:r>
              <a:rPr lang="fr-BE" dirty="0"/>
              <a:t>Contribuer à la </a:t>
            </a:r>
            <a:r>
              <a:rPr lang="fr-BE" b="1" dirty="0"/>
              <a:t>revitalisation de notre démocratie </a:t>
            </a:r>
            <a:r>
              <a:rPr lang="fr-BE" dirty="0"/>
              <a:t>représentative en la complétant par une forme de démocratie participative et délibérative.</a:t>
            </a:r>
          </a:p>
          <a:p>
            <a:pPr lvl="0" indent="0" algn="just">
              <a:lnSpc>
                <a:spcPct val="110000"/>
              </a:lnSpc>
            </a:pPr>
            <a:endParaRPr lang="fr-BE" dirty="0"/>
          </a:p>
          <a:p>
            <a:pPr lvl="0" indent="0" algn="just">
              <a:lnSpc>
                <a:spcPct val="110000"/>
              </a:lnSpc>
            </a:pPr>
            <a:r>
              <a:rPr lang="fr-BE" dirty="0"/>
              <a:t>Offrir aux </a:t>
            </a:r>
            <a:r>
              <a:rPr lang="fr-BE" b="1" dirty="0"/>
              <a:t>jeunes</a:t>
            </a:r>
            <a:r>
              <a:rPr lang="fr-BE" dirty="0"/>
              <a:t> (à la génération des futurs décideurs) une plate-forme pour y exprimer leurs </a:t>
            </a:r>
            <a:r>
              <a:rPr lang="fr-BE" b="1" dirty="0"/>
              <a:t>légitimes préoccupations </a:t>
            </a:r>
            <a:r>
              <a:rPr lang="fr-BE" dirty="0"/>
              <a:t>pour l’avenir de l’Humanité à long terme.</a:t>
            </a:r>
          </a:p>
          <a:p>
            <a:pPr marL="0" indent="0">
              <a:buNone/>
            </a:pPr>
            <a:endParaRPr lang="fr-BE" sz="1400" dirty="0"/>
          </a:p>
        </p:txBody>
      </p:sp>
    </p:spTree>
    <p:extLst>
      <p:ext uri="{BB962C8B-B14F-4D97-AF65-F5344CB8AC3E}">
        <p14:creationId xmlns:p14="http://schemas.microsoft.com/office/powerpoint/2010/main" val="1869394365"/>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342A0612-7E9C-42D0-90CE-B4C763DB4798}"/>
              </a:ext>
            </a:extLst>
          </p:cNvPr>
          <p:cNvSpPr txBox="1"/>
          <p:nvPr/>
        </p:nvSpPr>
        <p:spPr>
          <a:xfrm>
            <a:off x="586432" y="339632"/>
            <a:ext cx="4800600" cy="523220"/>
          </a:xfrm>
          <a:prstGeom prst="rect">
            <a:avLst/>
          </a:prstGeom>
          <a:noFill/>
        </p:spPr>
        <p:txBody>
          <a:bodyPr wrap="square" rtlCol="0">
            <a:spAutoFit/>
          </a:bodyPr>
          <a:lstStyle/>
          <a:p>
            <a:r>
              <a:rPr lang="fr-BE" sz="2800" dirty="0"/>
              <a:t>En créant </a:t>
            </a:r>
          </a:p>
        </p:txBody>
      </p:sp>
      <p:sp>
        <p:nvSpPr>
          <p:cNvPr id="2" name="TextBox 1">
            <a:extLst>
              <a:ext uri="{FF2B5EF4-FFF2-40B4-BE49-F238E27FC236}">
                <a16:creationId xmlns:a16="http://schemas.microsoft.com/office/drawing/2014/main" id="{DD2B25B2-FEE9-4B8D-B68E-BF074ECCCCAF}"/>
              </a:ext>
            </a:extLst>
          </p:cNvPr>
          <p:cNvSpPr txBox="1"/>
          <p:nvPr/>
        </p:nvSpPr>
        <p:spPr>
          <a:xfrm>
            <a:off x="1000403" y="999571"/>
            <a:ext cx="9786552" cy="4647426"/>
          </a:xfrm>
          <a:prstGeom prst="rect">
            <a:avLst/>
          </a:prstGeom>
          <a:noFill/>
        </p:spPr>
        <p:txBody>
          <a:bodyPr wrap="square" rtlCol="0">
            <a:spAutoFit/>
          </a:bodyPr>
          <a:lstStyle/>
          <a:p>
            <a:endParaRPr lang="fr-BE" sz="2600" b="1" dirty="0"/>
          </a:p>
          <a:p>
            <a:r>
              <a:rPr lang="fr-BE" sz="2600" b="1" dirty="0"/>
              <a:t>Une assemblée</a:t>
            </a:r>
            <a:r>
              <a:rPr lang="fr-BE" sz="2600" dirty="0"/>
              <a:t> </a:t>
            </a:r>
            <a:r>
              <a:rPr lang="fr-BE" sz="2600" b="1" dirty="0"/>
              <a:t>citoyenne interfédérale participative et délibérative.</a:t>
            </a:r>
          </a:p>
          <a:p>
            <a:endParaRPr lang="fr-BE" sz="2600" dirty="0"/>
          </a:p>
          <a:p>
            <a:r>
              <a:rPr lang="fr-BE" sz="2600" dirty="0"/>
              <a:t>Avec pour objectif principal de </a:t>
            </a:r>
            <a:r>
              <a:rPr lang="fr-BE" sz="2600" b="1" dirty="0"/>
              <a:t>pérenniser notre patrimoine naturel </a:t>
            </a:r>
            <a:r>
              <a:rPr lang="fr-BE" sz="2600" dirty="0"/>
              <a:t>(environnement et santé) à court, moyen et long terme dans l’intérêt des générations présentes et futures. </a:t>
            </a:r>
          </a:p>
          <a:p>
            <a:endParaRPr lang="fr-BE" sz="2600" dirty="0"/>
          </a:p>
          <a:p>
            <a:r>
              <a:rPr lang="fr-BE" sz="2600" b="1" dirty="0"/>
              <a:t>En intégrant le respect des ressources et des limites de la planète dans le fonctionnement de notre démocratie</a:t>
            </a:r>
            <a:r>
              <a:rPr lang="fr-BE" sz="2600" dirty="0"/>
              <a:t>, préalable indispensable à plus de justice environnementale </a:t>
            </a:r>
            <a:r>
              <a:rPr lang="fr-BE" sz="2600" u="sng" dirty="0"/>
              <a:t>et sociale</a:t>
            </a:r>
            <a:r>
              <a:rPr lang="fr-BE" sz="2600" dirty="0"/>
              <a:t>.</a:t>
            </a:r>
          </a:p>
          <a:p>
            <a:endParaRPr lang="fr-BE" i="1" dirty="0"/>
          </a:p>
          <a:p>
            <a:endParaRPr lang="fr-BE" dirty="0"/>
          </a:p>
        </p:txBody>
      </p:sp>
    </p:spTree>
    <p:extLst>
      <p:ext uri="{BB962C8B-B14F-4D97-AF65-F5344CB8AC3E}">
        <p14:creationId xmlns:p14="http://schemas.microsoft.com/office/powerpoint/2010/main" val="18313601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F3DF17A1-F147-43BD-97BE-70D8DC10FD32}"/>
              </a:ext>
            </a:extLst>
          </p:cNvPr>
          <p:cNvSpPr>
            <a:spLocks noGrp="1"/>
          </p:cNvSpPr>
          <p:nvPr>
            <p:ph idx="1"/>
          </p:nvPr>
        </p:nvSpPr>
        <p:spPr>
          <a:xfrm>
            <a:off x="569343" y="552091"/>
            <a:ext cx="11421373" cy="6003983"/>
          </a:xfrm>
        </p:spPr>
        <p:txBody>
          <a:bodyPr>
            <a:normAutofit fontScale="62500" lnSpcReduction="20000"/>
          </a:bodyPr>
          <a:lstStyle/>
          <a:p>
            <a:pPr marL="0" indent="0">
              <a:buNone/>
            </a:pPr>
            <a:endParaRPr lang="fr-BE" sz="1400" dirty="0"/>
          </a:p>
          <a:p>
            <a:pPr marL="0" indent="0">
              <a:lnSpc>
                <a:spcPct val="120000"/>
              </a:lnSpc>
              <a:buNone/>
            </a:pPr>
            <a:r>
              <a:rPr lang="fr-BE" sz="6000" b="1" dirty="0"/>
              <a:t>Mission de l’Assemblée</a:t>
            </a:r>
          </a:p>
          <a:p>
            <a:pPr lvl="0">
              <a:lnSpc>
                <a:spcPct val="120000"/>
              </a:lnSpc>
            </a:pPr>
            <a:r>
              <a:rPr lang="fr-FR" sz="5000" b="1" dirty="0"/>
              <a:t>Accélérer la transition </a:t>
            </a:r>
            <a:r>
              <a:rPr lang="fr-FR" sz="5000" dirty="0"/>
              <a:t>vers </a:t>
            </a:r>
            <a:r>
              <a:rPr lang="fr-FR" sz="5000" i="1" dirty="0"/>
              <a:t>un mode de vie </a:t>
            </a:r>
            <a:r>
              <a:rPr lang="fr-FR" sz="5000" b="1" i="1" dirty="0"/>
              <a:t>équitable</a:t>
            </a:r>
            <a:r>
              <a:rPr lang="fr-FR" sz="5000" dirty="0"/>
              <a:t> (par rapport aux générations futures et aux pays du Sud) et </a:t>
            </a:r>
            <a:r>
              <a:rPr lang="fr-FR" sz="5000" b="1" i="1" dirty="0"/>
              <a:t>soutenable</a:t>
            </a:r>
            <a:r>
              <a:rPr lang="fr-FR" sz="5000" i="1" dirty="0"/>
              <a:t> </a:t>
            </a:r>
            <a:r>
              <a:rPr lang="fr-FR" sz="5000" dirty="0"/>
              <a:t>(par rapport aux ressources disponibles).</a:t>
            </a:r>
          </a:p>
          <a:p>
            <a:pPr lvl="0">
              <a:lnSpc>
                <a:spcPct val="120000"/>
              </a:lnSpc>
            </a:pPr>
            <a:r>
              <a:rPr lang="fr-FR" sz="5000" dirty="0"/>
              <a:t>Participer à la mise en œuvre de </a:t>
            </a:r>
            <a:r>
              <a:rPr lang="fr-BE" sz="5000" dirty="0"/>
              <a:t>l’article 7bis de la </a:t>
            </a:r>
            <a:r>
              <a:rPr lang="fr-BE" sz="5000" b="1" dirty="0"/>
              <a:t>Constitution </a:t>
            </a:r>
            <a:r>
              <a:rPr lang="fr-BE" sz="5000" dirty="0"/>
              <a:t>ainsi que de l’article 23 consacrant « le droit à (…) la protection de la </a:t>
            </a:r>
            <a:r>
              <a:rPr lang="fr-BE" sz="5000" b="1" dirty="0"/>
              <a:t>santé</a:t>
            </a:r>
            <a:r>
              <a:rPr lang="fr-BE" sz="5000" dirty="0"/>
              <a:t> et (…) d'un </a:t>
            </a:r>
            <a:r>
              <a:rPr lang="fr-BE" sz="5000" b="1" dirty="0"/>
              <a:t>environnement </a:t>
            </a:r>
            <a:r>
              <a:rPr lang="fr-BE" sz="5000" dirty="0"/>
              <a:t>sain. »</a:t>
            </a:r>
          </a:p>
          <a:p>
            <a:pPr lvl="0">
              <a:lnSpc>
                <a:spcPct val="120000"/>
              </a:lnSpc>
            </a:pPr>
            <a:r>
              <a:rPr lang="fr-BE" sz="5000" dirty="0"/>
              <a:t>Dans le respect de la </a:t>
            </a:r>
            <a:r>
              <a:rPr lang="fr-BE" sz="5000" b="1" dirty="0"/>
              <a:t>Déclaration de Rio (1992)</a:t>
            </a:r>
            <a:r>
              <a:rPr lang="fr-BE" sz="5000" dirty="0"/>
              <a:t>, veiller à la protection de notre patrimoine naturel essentiel à toutes existences humaines.</a:t>
            </a:r>
          </a:p>
        </p:txBody>
      </p:sp>
    </p:spTree>
    <p:extLst>
      <p:ext uri="{BB962C8B-B14F-4D97-AF65-F5344CB8AC3E}">
        <p14:creationId xmlns:p14="http://schemas.microsoft.com/office/powerpoint/2010/main" val="485429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D2B25B2-FEE9-4B8D-B68E-BF074ECCCCAF}"/>
              </a:ext>
            </a:extLst>
          </p:cNvPr>
          <p:cNvSpPr txBox="1"/>
          <p:nvPr/>
        </p:nvSpPr>
        <p:spPr>
          <a:xfrm>
            <a:off x="487680" y="335845"/>
            <a:ext cx="11570207" cy="5247590"/>
          </a:xfrm>
          <a:prstGeom prst="rect">
            <a:avLst/>
          </a:prstGeom>
          <a:noFill/>
        </p:spPr>
        <p:txBody>
          <a:bodyPr wrap="square" rtlCol="0">
            <a:spAutoFit/>
          </a:bodyPr>
          <a:lstStyle/>
          <a:p>
            <a:endParaRPr lang="fr-BE" i="1" dirty="0"/>
          </a:p>
          <a:p>
            <a:r>
              <a:rPr lang="fr-BE" sz="2300" dirty="0">
                <a:solidFill>
                  <a:srgbClr val="FF0000"/>
                </a:solidFill>
              </a:rPr>
              <a:t>L’ambition </a:t>
            </a:r>
            <a:r>
              <a:rPr lang="fr-BE" sz="2300" dirty="0"/>
              <a:t>du </a:t>
            </a:r>
            <a:r>
              <a:rPr lang="fr-BE" sz="2300" i="1" dirty="0"/>
              <a:t>Forum pour la transition </a:t>
            </a:r>
            <a:r>
              <a:rPr lang="fr-BE" sz="2300" dirty="0"/>
              <a:t>est de revitaliser notre démocratie grâce à un</a:t>
            </a:r>
            <a:r>
              <a:rPr lang="fr-BE" sz="2300" b="1" dirty="0"/>
              <a:t> dialogue multiniveaux</a:t>
            </a:r>
            <a:r>
              <a:rPr lang="fr-BE" sz="2300" dirty="0"/>
              <a:t> permettant à </a:t>
            </a:r>
            <a:r>
              <a:rPr lang="fr-BE" sz="2300" b="1" dirty="0"/>
              <a:t>un ensemble diversifié de citoyens</a:t>
            </a:r>
            <a:r>
              <a:rPr lang="fr-BE" sz="2300" dirty="0"/>
              <a:t> de se rencontrer, de s’écouter, d‘échanger, de mieux se comprendre et ainsi d’</a:t>
            </a:r>
            <a:r>
              <a:rPr lang="fr-BE" sz="2300" b="1" dirty="0"/>
              <a:t>apprendre à gérer ensemble la complexité</a:t>
            </a:r>
          </a:p>
          <a:p>
            <a:endParaRPr lang="fr-BE" sz="2300" dirty="0"/>
          </a:p>
          <a:p>
            <a:pPr marL="342900" indent="-342900">
              <a:buFontTx/>
              <a:buChar char="-"/>
            </a:pPr>
            <a:r>
              <a:rPr lang="fr-BE" sz="2300" dirty="0"/>
              <a:t>Un PANEL d’hommes et de femmes issus du « </a:t>
            </a:r>
            <a:r>
              <a:rPr lang="fr-BE" sz="2300" u="sng" dirty="0"/>
              <a:t>grand public </a:t>
            </a:r>
            <a:r>
              <a:rPr lang="fr-BE" sz="2300" dirty="0"/>
              <a:t>», </a:t>
            </a:r>
          </a:p>
          <a:p>
            <a:pPr marL="342900" indent="-342900">
              <a:buFontTx/>
              <a:buChar char="-"/>
            </a:pPr>
            <a:r>
              <a:rPr lang="fr-BE" sz="2300" dirty="0"/>
              <a:t>d’autres issus du </a:t>
            </a:r>
            <a:r>
              <a:rPr lang="fr-BE" sz="2300" u="sng" dirty="0"/>
              <a:t>corps académique </a:t>
            </a:r>
            <a:r>
              <a:rPr lang="fr-BE" sz="2300" dirty="0"/>
              <a:t>(offrant une nécessaire multidisciplinarité), </a:t>
            </a:r>
          </a:p>
          <a:p>
            <a:pPr marL="342900" indent="-342900">
              <a:buFontTx/>
              <a:buChar char="-"/>
            </a:pPr>
            <a:r>
              <a:rPr lang="fr-BE" sz="2300" dirty="0"/>
              <a:t>du monde des </a:t>
            </a:r>
            <a:r>
              <a:rPr lang="fr-BE" sz="2300" u="sng" dirty="0"/>
              <a:t>entreprises</a:t>
            </a:r>
            <a:r>
              <a:rPr lang="fr-BE" sz="2300" dirty="0"/>
              <a:t> (marchandes et non-marchandes, </a:t>
            </a:r>
            <a:r>
              <a:rPr lang="fr-BE" sz="2300" u="sng" dirty="0"/>
              <a:t>y compris le secteur agricole</a:t>
            </a:r>
            <a:r>
              <a:rPr lang="fr-BE" sz="2300" dirty="0"/>
              <a:t>), </a:t>
            </a:r>
          </a:p>
          <a:p>
            <a:pPr marL="342900" indent="-342900">
              <a:buFontTx/>
              <a:buChar char="-"/>
            </a:pPr>
            <a:r>
              <a:rPr lang="fr-BE" sz="2300" dirty="0"/>
              <a:t>des </a:t>
            </a:r>
            <a:r>
              <a:rPr lang="fr-BE" sz="2300" u="sng" dirty="0"/>
              <a:t>syndicats</a:t>
            </a:r>
            <a:r>
              <a:rPr lang="fr-BE" sz="2300" dirty="0"/>
              <a:t> ( secteurs public et privé) </a:t>
            </a:r>
          </a:p>
          <a:p>
            <a:pPr marL="342900" indent="-342900">
              <a:buFontTx/>
              <a:buChar char="-"/>
            </a:pPr>
            <a:r>
              <a:rPr lang="fr-BE" sz="2300" dirty="0"/>
              <a:t>et enfin, d’autres encore engagés dans des </a:t>
            </a:r>
            <a:r>
              <a:rPr lang="fr-BE" sz="2300" u="sng" dirty="0"/>
              <a:t>mouvements associatifs </a:t>
            </a:r>
            <a:r>
              <a:rPr lang="fr-BE" sz="2300" dirty="0"/>
              <a:t>(défenseurs de l’environnement et de la prévention santé).</a:t>
            </a:r>
          </a:p>
          <a:p>
            <a:r>
              <a:rPr lang="fr-BE" sz="2300" dirty="0"/>
              <a:t> </a:t>
            </a:r>
          </a:p>
          <a:p>
            <a:r>
              <a:rPr lang="fr-BE" sz="2300" dirty="0"/>
              <a:t>Pour les </a:t>
            </a:r>
            <a:r>
              <a:rPr lang="fr-BE" sz="2300" u="sng" dirty="0"/>
              <a:t>citoyens issus du « grand public », tirés au sort</a:t>
            </a:r>
            <a:r>
              <a:rPr lang="fr-BE" sz="2300" dirty="0"/>
              <a:t>, il s’agirait d’une période sabbatique consacrée à une sorte de service civil (volontaire et rémunéré).</a:t>
            </a:r>
          </a:p>
          <a:p>
            <a:endParaRPr lang="fr-BE" dirty="0"/>
          </a:p>
        </p:txBody>
      </p:sp>
    </p:spTree>
    <p:extLst>
      <p:ext uri="{BB962C8B-B14F-4D97-AF65-F5344CB8AC3E}">
        <p14:creationId xmlns:p14="http://schemas.microsoft.com/office/powerpoint/2010/main" val="18926450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
                                            <p:txEl>
                                              <p:pRg st="7" end="7"/>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2">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B94EC7F-7F38-467F-B1FD-1069D5EBA3EC}"/>
              </a:ext>
            </a:extLst>
          </p:cNvPr>
          <p:cNvSpPr>
            <a:spLocks noGrp="1"/>
          </p:cNvSpPr>
          <p:nvPr>
            <p:ph type="title"/>
          </p:nvPr>
        </p:nvSpPr>
        <p:spPr>
          <a:xfrm>
            <a:off x="838200" y="365125"/>
            <a:ext cx="10515600" cy="946317"/>
          </a:xfrm>
        </p:spPr>
        <p:txBody>
          <a:bodyPr>
            <a:normAutofit/>
          </a:bodyPr>
          <a:lstStyle/>
          <a:p>
            <a:pPr algn="ctr"/>
            <a:r>
              <a:rPr lang="fr-BE" sz="3200" b="1" dirty="0"/>
              <a:t>Relations avec les assemblées élues</a:t>
            </a:r>
          </a:p>
        </p:txBody>
      </p:sp>
      <p:sp>
        <p:nvSpPr>
          <p:cNvPr id="3" name="Espace réservé du contenu 2">
            <a:extLst>
              <a:ext uri="{FF2B5EF4-FFF2-40B4-BE49-F238E27FC236}">
                <a16:creationId xmlns:a16="http://schemas.microsoft.com/office/drawing/2014/main" id="{F3DF17A1-F147-43BD-97BE-70D8DC10FD32}"/>
              </a:ext>
            </a:extLst>
          </p:cNvPr>
          <p:cNvSpPr>
            <a:spLocks noGrp="1"/>
          </p:cNvSpPr>
          <p:nvPr>
            <p:ph idx="1"/>
          </p:nvPr>
        </p:nvSpPr>
        <p:spPr>
          <a:xfrm>
            <a:off x="569343" y="1311442"/>
            <a:ext cx="11421373" cy="5181433"/>
          </a:xfrm>
        </p:spPr>
        <p:txBody>
          <a:bodyPr>
            <a:normAutofit fontScale="62500" lnSpcReduction="20000"/>
          </a:bodyPr>
          <a:lstStyle/>
          <a:p>
            <a:pPr marL="0" indent="0">
              <a:buNone/>
            </a:pPr>
            <a:endParaRPr lang="fr-BE" sz="1400" dirty="0"/>
          </a:p>
          <a:p>
            <a:pPr marL="0" indent="0">
              <a:buNone/>
            </a:pPr>
            <a:r>
              <a:rPr lang="fr-BE" sz="4400" b="1" dirty="0">
                <a:latin typeface="+mj-lt"/>
              </a:rPr>
              <a:t>Il ne s’agirait pas d’un </a:t>
            </a:r>
            <a:r>
              <a:rPr lang="fr-BE" sz="4400" b="1" dirty="0" err="1">
                <a:latin typeface="+mj-lt"/>
              </a:rPr>
              <a:t>n-ième</a:t>
            </a:r>
            <a:r>
              <a:rPr lang="fr-BE" sz="4400" b="1" dirty="0">
                <a:latin typeface="+mj-lt"/>
              </a:rPr>
              <a:t> conseil d’avis</a:t>
            </a:r>
            <a:r>
              <a:rPr lang="fr-BE" sz="4400" dirty="0">
                <a:latin typeface="+mj-lt"/>
              </a:rPr>
              <a:t> </a:t>
            </a:r>
            <a:r>
              <a:rPr lang="fr-BE" sz="4400" dirty="0"/>
              <a:t>: </a:t>
            </a:r>
          </a:p>
          <a:p>
            <a:pPr lvl="1"/>
            <a:endParaRPr lang="fr-BE" sz="600" dirty="0"/>
          </a:p>
          <a:p>
            <a:pPr>
              <a:lnSpc>
                <a:spcPct val="120000"/>
              </a:lnSpc>
            </a:pPr>
            <a:r>
              <a:rPr lang="fr-BE" sz="3500" dirty="0"/>
              <a:t>Le Forum pour la transition exercerait </a:t>
            </a:r>
            <a:r>
              <a:rPr lang="fr-BE" sz="3500" b="1" dirty="0"/>
              <a:t>une « veille législative »</a:t>
            </a:r>
            <a:r>
              <a:rPr lang="fr-BE" sz="3500" dirty="0"/>
              <a:t> : il aurait le pouvoir </a:t>
            </a:r>
          </a:p>
          <a:p>
            <a:pPr marL="457200" lvl="1" indent="0">
              <a:lnSpc>
                <a:spcPct val="120000"/>
              </a:lnSpc>
              <a:buNone/>
            </a:pPr>
            <a:r>
              <a:rPr lang="fr-BE" sz="3500" dirty="0"/>
              <a:t>- de se saisir des projets, propositions de loi et décrets pour vérifier leur compatibilité avec les préoccupations évoquées tout à l’heure </a:t>
            </a:r>
          </a:p>
          <a:p>
            <a:pPr marL="457200" lvl="1" indent="0">
              <a:lnSpc>
                <a:spcPct val="120000"/>
              </a:lnSpc>
              <a:buNone/>
            </a:pPr>
            <a:r>
              <a:rPr lang="fr-BE" sz="3500" dirty="0"/>
              <a:t>- et de remettre des recommandations, soit d’initiative, soit sur demande des parlementaires (fédéraux ou régionaux), des sénateurs ou des citoyens (suite à pétitions).</a:t>
            </a:r>
          </a:p>
          <a:p>
            <a:pPr>
              <a:lnSpc>
                <a:spcPct val="120000"/>
              </a:lnSpc>
              <a:spcBef>
                <a:spcPts val="0"/>
              </a:spcBef>
            </a:pPr>
            <a:endParaRPr lang="fr-BE" sz="1100" dirty="0"/>
          </a:p>
          <a:p>
            <a:pPr>
              <a:lnSpc>
                <a:spcPct val="120000"/>
              </a:lnSpc>
              <a:spcBef>
                <a:spcPts val="1800"/>
              </a:spcBef>
            </a:pPr>
            <a:r>
              <a:rPr lang="fr-BE" sz="3500" dirty="0"/>
              <a:t>Il aurait le pouvoir de demander </a:t>
            </a:r>
            <a:r>
              <a:rPr lang="fr-BE" sz="3500" b="1" dirty="0"/>
              <a:t>une nouvelle délibération </a:t>
            </a:r>
            <a:r>
              <a:rPr lang="fr-BE" sz="3500" dirty="0"/>
              <a:t>d’une loi ou d’un décret en cours d’élaboration (s’ils entrent en opposition avec des objectifs de long terme, par exemple).</a:t>
            </a:r>
          </a:p>
          <a:p>
            <a:pPr>
              <a:lnSpc>
                <a:spcPct val="120000"/>
              </a:lnSpc>
              <a:spcBef>
                <a:spcPts val="1800"/>
              </a:spcBef>
            </a:pPr>
            <a:r>
              <a:rPr lang="fr-BE" sz="3500" dirty="0"/>
              <a:t>Dans un cadre à définir, il aurait aussi </a:t>
            </a:r>
            <a:r>
              <a:rPr lang="fr-BE" sz="3500" b="1" dirty="0"/>
              <a:t>un pouvoir d’initiative législatif </a:t>
            </a:r>
            <a:r>
              <a:rPr lang="fr-BE" sz="3500" dirty="0"/>
              <a:t>à soumettre à l’accord de la </a:t>
            </a:r>
            <a:r>
              <a:rPr lang="fr-BE" sz="3500" u="sng" dirty="0"/>
              <a:t>Chambre des représentants</a:t>
            </a:r>
            <a:r>
              <a:rPr lang="fr-BE" sz="3500" dirty="0"/>
              <a:t> ou, selon les compétences de chacune, aux </a:t>
            </a:r>
            <a:r>
              <a:rPr lang="fr-BE" sz="3500" u="sng" dirty="0"/>
              <a:t>assemblées régionales ou communautaires</a:t>
            </a:r>
            <a:r>
              <a:rPr lang="fr-BE" sz="3500" dirty="0"/>
              <a:t>.</a:t>
            </a:r>
          </a:p>
          <a:p>
            <a:pPr marL="457200" lvl="1" indent="0">
              <a:buNone/>
            </a:pPr>
            <a:endParaRPr lang="fr-BE" sz="600" dirty="0"/>
          </a:p>
          <a:p>
            <a:pPr marL="457200" lvl="1" indent="0">
              <a:buNone/>
            </a:pPr>
            <a:endParaRPr lang="fr-BE" sz="2800" b="1" dirty="0">
              <a:solidFill>
                <a:srgbClr val="FF0000"/>
              </a:solidFill>
            </a:endParaRPr>
          </a:p>
          <a:p>
            <a:pPr marL="0" indent="0">
              <a:buNone/>
            </a:pPr>
            <a:endParaRPr lang="fr-BE" dirty="0"/>
          </a:p>
        </p:txBody>
      </p:sp>
    </p:spTree>
    <p:extLst>
      <p:ext uri="{BB962C8B-B14F-4D97-AF65-F5344CB8AC3E}">
        <p14:creationId xmlns:p14="http://schemas.microsoft.com/office/powerpoint/2010/main" val="7052426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F0D7FD-405F-4B66-903A-DBF8F86198EC}"/>
              </a:ext>
            </a:extLst>
          </p:cNvPr>
          <p:cNvSpPr>
            <a:spLocks noGrp="1"/>
          </p:cNvSpPr>
          <p:nvPr>
            <p:ph type="title"/>
          </p:nvPr>
        </p:nvSpPr>
        <p:spPr/>
        <p:txBody>
          <a:bodyPr>
            <a:normAutofit/>
          </a:bodyPr>
          <a:lstStyle/>
          <a:p>
            <a:pPr algn="ctr"/>
            <a:r>
              <a:rPr lang="fr-BE" sz="3200" b="1" dirty="0"/>
              <a:t>Relations avec les assemblées élues (suite)</a:t>
            </a:r>
            <a:endParaRPr lang="fr-BE" sz="3200" dirty="0"/>
          </a:p>
        </p:txBody>
      </p:sp>
      <p:sp>
        <p:nvSpPr>
          <p:cNvPr id="3" name="Content Placeholder 2">
            <a:extLst>
              <a:ext uri="{FF2B5EF4-FFF2-40B4-BE49-F238E27FC236}">
                <a16:creationId xmlns:a16="http://schemas.microsoft.com/office/drawing/2014/main" id="{033F6564-B580-44CC-A694-A5D7B98F9905}"/>
              </a:ext>
            </a:extLst>
          </p:cNvPr>
          <p:cNvSpPr>
            <a:spLocks noGrp="1"/>
          </p:cNvSpPr>
          <p:nvPr>
            <p:ph idx="1"/>
          </p:nvPr>
        </p:nvSpPr>
        <p:spPr/>
        <p:txBody>
          <a:bodyPr>
            <a:normAutofit fontScale="92500" lnSpcReduction="20000"/>
          </a:bodyPr>
          <a:lstStyle/>
          <a:p>
            <a:pPr>
              <a:lnSpc>
                <a:spcPct val="110000"/>
              </a:lnSpc>
            </a:pPr>
            <a:r>
              <a:rPr lang="fr-BE" dirty="0"/>
              <a:t>Le Forum pour la transition </a:t>
            </a:r>
            <a:r>
              <a:rPr lang="fr-BE" i="1" dirty="0"/>
              <a:t>pourrait</a:t>
            </a:r>
            <a:r>
              <a:rPr lang="fr-BE" dirty="0"/>
              <a:t> être logé dans les locaux du </a:t>
            </a:r>
            <a:r>
              <a:rPr lang="fr-BE" b="1" dirty="0"/>
              <a:t>Sénat</a:t>
            </a:r>
            <a:r>
              <a:rPr lang="fr-BE" dirty="0"/>
              <a:t> – qui est interfédéral –  pour y bénéficier des facilités sur place (personnel, bâtiments actuellement sous-utilisés).</a:t>
            </a:r>
          </a:p>
          <a:p>
            <a:pPr lvl="0">
              <a:lnSpc>
                <a:spcPct val="110000"/>
              </a:lnSpc>
            </a:pPr>
            <a:r>
              <a:rPr lang="fr-BE" dirty="0"/>
              <a:t>Pour ouvrir le champ d’expérience sans attendre une modification de la Constitution, </a:t>
            </a:r>
            <a:r>
              <a:rPr lang="fr-BE" b="1" u="sng" dirty="0"/>
              <a:t>dans un premier temps</a:t>
            </a:r>
            <a:r>
              <a:rPr lang="fr-BE" b="1" dirty="0"/>
              <a:t>, il s’agirait d’une assemblée consultative </a:t>
            </a:r>
            <a:r>
              <a:rPr lang="fr-BE" dirty="0"/>
              <a:t>à laquelle le Sénat pourrait faire appel en modifiant son Règlement d’ordre intérieur dans le cadre de ses missions actuelles définies par les articles 56 et 77-78 de la  Constitution.</a:t>
            </a:r>
          </a:p>
          <a:p>
            <a:pPr>
              <a:lnSpc>
                <a:spcPct val="110000"/>
              </a:lnSpc>
            </a:pPr>
            <a:r>
              <a:rPr lang="fr-BE" dirty="0"/>
              <a:t>Quant aux « pouvoirs » réels de l’assemblée ils seraient surtout liés à sa </a:t>
            </a:r>
            <a:r>
              <a:rPr lang="fr-BE" b="1" dirty="0"/>
              <a:t>force de persuasion </a:t>
            </a:r>
            <a:r>
              <a:rPr lang="fr-BE" dirty="0"/>
              <a:t>envers les autres assemblées (</a:t>
            </a:r>
            <a:r>
              <a:rPr lang="fr-BE" i="1" dirty="0"/>
              <a:t>idéalement:</a:t>
            </a:r>
            <a:r>
              <a:rPr lang="fr-BE" dirty="0"/>
              <a:t> conjointement avec le Sénat).</a:t>
            </a:r>
          </a:p>
          <a:p>
            <a:endParaRPr lang="fr-BE" dirty="0"/>
          </a:p>
        </p:txBody>
      </p:sp>
    </p:spTree>
    <p:extLst>
      <p:ext uri="{BB962C8B-B14F-4D97-AF65-F5344CB8AC3E}">
        <p14:creationId xmlns:p14="http://schemas.microsoft.com/office/powerpoint/2010/main" val="40493162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7E16654-48A5-4019-8C7E-A8DB6AFE785F}"/>
              </a:ext>
            </a:extLst>
          </p:cNvPr>
          <p:cNvSpPr>
            <a:spLocks noGrp="1"/>
          </p:cNvSpPr>
          <p:nvPr>
            <p:ph type="title"/>
          </p:nvPr>
        </p:nvSpPr>
        <p:spPr>
          <a:xfrm>
            <a:off x="2402840" y="385446"/>
            <a:ext cx="7980680" cy="980596"/>
          </a:xfrm>
        </p:spPr>
        <p:txBody>
          <a:bodyPr>
            <a:normAutofit/>
          </a:bodyPr>
          <a:lstStyle/>
          <a:p>
            <a:r>
              <a:rPr lang="fr-BE" sz="3600" dirty="0"/>
              <a:t> </a:t>
            </a:r>
            <a:r>
              <a:rPr lang="fr-BE" sz="3600" b="1" dirty="0"/>
              <a:t>Assemblée consultative ou décisionnelle ? </a:t>
            </a:r>
          </a:p>
        </p:txBody>
      </p:sp>
      <p:sp>
        <p:nvSpPr>
          <p:cNvPr id="3" name="Espace réservé du contenu 2">
            <a:extLst>
              <a:ext uri="{FF2B5EF4-FFF2-40B4-BE49-F238E27FC236}">
                <a16:creationId xmlns:a16="http://schemas.microsoft.com/office/drawing/2014/main" id="{22E85882-3DD8-4E27-B572-D6DD30BA37AA}"/>
              </a:ext>
            </a:extLst>
          </p:cNvPr>
          <p:cNvSpPr>
            <a:spLocks noGrp="1"/>
          </p:cNvSpPr>
          <p:nvPr>
            <p:ph idx="1"/>
          </p:nvPr>
        </p:nvSpPr>
        <p:spPr>
          <a:xfrm>
            <a:off x="1137920" y="1533832"/>
            <a:ext cx="10647680" cy="4643131"/>
          </a:xfrm>
        </p:spPr>
        <p:txBody>
          <a:bodyPr>
            <a:normAutofit/>
          </a:bodyPr>
          <a:lstStyle/>
          <a:p>
            <a:pPr marL="0" indent="0">
              <a:buNone/>
            </a:pPr>
            <a:endParaRPr lang="fr-BE" sz="800" dirty="0"/>
          </a:p>
          <a:p>
            <a:r>
              <a:rPr lang="fr-BE" b="1" i="1" dirty="0"/>
              <a:t>Phase 1 : </a:t>
            </a:r>
          </a:p>
          <a:p>
            <a:pPr marL="457200" lvl="1" indent="0">
              <a:buNone/>
            </a:pPr>
            <a:endParaRPr lang="fr-BE" i="1" dirty="0"/>
          </a:p>
          <a:p>
            <a:pPr marL="457200" lvl="1" indent="0">
              <a:buNone/>
            </a:pPr>
            <a:r>
              <a:rPr lang="fr-BE" dirty="0"/>
              <a:t>Assemblée consultative, </a:t>
            </a:r>
            <a:r>
              <a:rPr lang="fr-BE" i="1" dirty="0"/>
              <a:t>idéalement </a:t>
            </a:r>
            <a:r>
              <a:rPr lang="fr-BE" dirty="0"/>
              <a:t>logée au sein du Sénat.</a:t>
            </a:r>
          </a:p>
          <a:p>
            <a:pPr marL="457200" lvl="1" indent="0">
              <a:buNone/>
            </a:pPr>
            <a:r>
              <a:rPr lang="fr-BE" dirty="0"/>
              <a:t>Indépendante des pouvoirs exécutifs et des directions des partis.</a:t>
            </a:r>
          </a:p>
          <a:p>
            <a:pPr marL="457200" lvl="1" indent="0">
              <a:buNone/>
            </a:pPr>
            <a:endParaRPr lang="fr-BE" i="1" dirty="0"/>
          </a:p>
          <a:p>
            <a:pPr marL="0" indent="0">
              <a:buNone/>
            </a:pPr>
            <a:endParaRPr lang="fr-BE" i="1" dirty="0">
              <a:solidFill>
                <a:srgbClr val="FF0000"/>
              </a:solidFill>
            </a:endParaRPr>
          </a:p>
          <a:p>
            <a:r>
              <a:rPr lang="fr-BE" b="1" i="1" dirty="0"/>
              <a:t>À terme (deux législatures) : </a:t>
            </a:r>
          </a:p>
          <a:p>
            <a:pPr marL="457200" lvl="1" indent="0">
              <a:buNone/>
            </a:pPr>
            <a:endParaRPr lang="fr-BE" i="1" dirty="0"/>
          </a:p>
          <a:p>
            <a:pPr marL="457200" lvl="1" indent="0">
              <a:buNone/>
            </a:pPr>
            <a:r>
              <a:rPr lang="fr-BE" i="1" dirty="0"/>
              <a:t>Fusion avec un Sénat recomposé ?</a:t>
            </a:r>
            <a:endParaRPr lang="fr-BE" b="1" i="1" dirty="0">
              <a:solidFill>
                <a:srgbClr val="FF0000"/>
              </a:solidFill>
            </a:endParaRPr>
          </a:p>
        </p:txBody>
      </p:sp>
    </p:spTree>
    <p:extLst>
      <p:ext uri="{BB962C8B-B14F-4D97-AF65-F5344CB8AC3E}">
        <p14:creationId xmlns:p14="http://schemas.microsoft.com/office/powerpoint/2010/main" val="30697844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3" end="3"/>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7" end="7"/>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1FD932-C14D-4141-8989-4768612018DB}"/>
              </a:ext>
            </a:extLst>
          </p:cNvPr>
          <p:cNvSpPr>
            <a:spLocks noGrp="1"/>
          </p:cNvSpPr>
          <p:nvPr>
            <p:ph type="title"/>
          </p:nvPr>
        </p:nvSpPr>
        <p:spPr/>
        <p:txBody>
          <a:bodyPr/>
          <a:lstStyle/>
          <a:p>
            <a:pPr algn="ctr"/>
            <a:r>
              <a:rPr lang="fr-BE" sz="2800" b="1" dirty="0"/>
              <a:t>Mise en œuvre concrète</a:t>
            </a:r>
          </a:p>
        </p:txBody>
      </p:sp>
      <p:sp>
        <p:nvSpPr>
          <p:cNvPr id="3" name="Content Placeholder 2">
            <a:extLst>
              <a:ext uri="{FF2B5EF4-FFF2-40B4-BE49-F238E27FC236}">
                <a16:creationId xmlns:a16="http://schemas.microsoft.com/office/drawing/2014/main" id="{36943135-348E-4775-B46C-9ABD27D76B83}"/>
              </a:ext>
            </a:extLst>
          </p:cNvPr>
          <p:cNvSpPr>
            <a:spLocks noGrp="1"/>
          </p:cNvSpPr>
          <p:nvPr>
            <p:ph idx="1"/>
          </p:nvPr>
        </p:nvSpPr>
        <p:spPr>
          <a:xfrm>
            <a:off x="838200" y="1535502"/>
            <a:ext cx="10515600" cy="4641461"/>
          </a:xfrm>
        </p:spPr>
        <p:txBody>
          <a:bodyPr/>
          <a:lstStyle/>
          <a:p>
            <a:pPr marL="0" indent="0">
              <a:buNone/>
            </a:pPr>
            <a:endParaRPr lang="fr-BE" i="1" dirty="0"/>
          </a:p>
          <a:p>
            <a:r>
              <a:rPr lang="fr-BE" i="1" dirty="0"/>
              <a:t>Si ce projet se réalise, seul le pouvoir politique sera en charge de la mise en œuvre.</a:t>
            </a:r>
          </a:p>
          <a:p>
            <a:r>
              <a:rPr lang="fr-BE" i="1" dirty="0"/>
              <a:t>Il nous a dès lors semblé pertinent de laisser différentes options ouvertes pour anticiper et nourrir les futurs débats.</a:t>
            </a:r>
          </a:p>
          <a:p>
            <a:r>
              <a:rPr lang="fr-BE" i="1" dirty="0"/>
              <a:t>Il ne s’agit pas d’un projet figé, mais bien d’un ensemble de propositions suffisamment étayées propres à lancer le débat. </a:t>
            </a:r>
            <a:endParaRPr lang="fr-BE" dirty="0"/>
          </a:p>
          <a:p>
            <a:endParaRPr lang="fr-BE" i="1" dirty="0"/>
          </a:p>
          <a:p>
            <a:endParaRPr lang="fr-BE" dirty="0"/>
          </a:p>
        </p:txBody>
      </p:sp>
    </p:spTree>
    <p:extLst>
      <p:ext uri="{BB962C8B-B14F-4D97-AF65-F5344CB8AC3E}">
        <p14:creationId xmlns:p14="http://schemas.microsoft.com/office/powerpoint/2010/main" val="28558831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F3B216-B719-4545-8808-B351CD6E1C1E}"/>
              </a:ext>
            </a:extLst>
          </p:cNvPr>
          <p:cNvSpPr>
            <a:spLocks noGrp="1"/>
          </p:cNvSpPr>
          <p:nvPr>
            <p:ph type="title"/>
          </p:nvPr>
        </p:nvSpPr>
        <p:spPr/>
        <p:txBody>
          <a:bodyPr>
            <a:normAutofit fontScale="90000"/>
          </a:bodyPr>
          <a:lstStyle/>
          <a:p>
            <a:r>
              <a:rPr lang="fr-BE" sz="3100" b="1" dirty="0"/>
              <a:t>Mise en œuvre concrète : plusieurs modalités pratiques sont envisagées </a:t>
            </a:r>
            <a:br>
              <a:rPr lang="fr-BE" i="1" dirty="0"/>
            </a:br>
            <a:endParaRPr lang="fr-BE" dirty="0"/>
          </a:p>
        </p:txBody>
      </p:sp>
      <p:sp>
        <p:nvSpPr>
          <p:cNvPr id="3" name="Content Placeholder 2">
            <a:extLst>
              <a:ext uri="{FF2B5EF4-FFF2-40B4-BE49-F238E27FC236}">
                <a16:creationId xmlns:a16="http://schemas.microsoft.com/office/drawing/2014/main" id="{5E5CBBF9-10EF-47EF-B3A4-4317E84FD89D}"/>
              </a:ext>
            </a:extLst>
          </p:cNvPr>
          <p:cNvSpPr>
            <a:spLocks noGrp="1"/>
          </p:cNvSpPr>
          <p:nvPr>
            <p:ph idx="1"/>
          </p:nvPr>
        </p:nvSpPr>
        <p:spPr/>
        <p:txBody>
          <a:bodyPr>
            <a:normAutofit/>
          </a:bodyPr>
          <a:lstStyle/>
          <a:p>
            <a:pPr>
              <a:buFontTx/>
              <a:buChar char="-"/>
            </a:pPr>
            <a:r>
              <a:rPr lang="fr-BE" b="1" dirty="0"/>
              <a:t>L’assemblée </a:t>
            </a:r>
          </a:p>
          <a:p>
            <a:pPr marL="0" indent="0">
              <a:buNone/>
            </a:pPr>
            <a:endParaRPr lang="fr-BE" dirty="0"/>
          </a:p>
          <a:p>
            <a:pPr lvl="1">
              <a:buFontTx/>
              <a:buChar char="-"/>
            </a:pPr>
            <a:r>
              <a:rPr lang="fr-BE" dirty="0"/>
              <a:t>Renouvelée à quelle fréquence ?</a:t>
            </a:r>
          </a:p>
          <a:p>
            <a:pPr lvl="1">
              <a:buFontTx/>
              <a:buChar char="-"/>
            </a:pPr>
            <a:r>
              <a:rPr lang="fr-BE" dirty="0"/>
              <a:t>Comment favoriser une réflexion « hors cadre habituel » (disruptive) et donnant la chance à chacun de s’exprimer (aide de facilitateurs professionnels) ?</a:t>
            </a:r>
          </a:p>
          <a:p>
            <a:pPr lvl="1">
              <a:buFontTx/>
              <a:buChar char="-"/>
            </a:pPr>
            <a:r>
              <a:rPr lang="fr-BE" dirty="0"/>
              <a:t>Processus de décision (pas un simple vote à la majorité simple) ?</a:t>
            </a:r>
          </a:p>
          <a:p>
            <a:pPr lvl="1">
              <a:buFontTx/>
              <a:buChar char="-"/>
            </a:pPr>
            <a:r>
              <a:rPr lang="fr-BE" dirty="0"/>
              <a:t>Quelle taille et quel poids relatif accorder à chacun des 5 groupes ?</a:t>
            </a:r>
          </a:p>
          <a:p>
            <a:pPr marL="457200" lvl="1" indent="0">
              <a:buNone/>
            </a:pPr>
            <a:endParaRPr lang="fr-BE" dirty="0"/>
          </a:p>
          <a:p>
            <a:pPr marL="457200" lvl="1" indent="0">
              <a:buNone/>
            </a:pPr>
            <a:endParaRPr lang="fr-BE" dirty="0"/>
          </a:p>
        </p:txBody>
      </p:sp>
    </p:spTree>
    <p:extLst>
      <p:ext uri="{BB962C8B-B14F-4D97-AF65-F5344CB8AC3E}">
        <p14:creationId xmlns:p14="http://schemas.microsoft.com/office/powerpoint/2010/main" val="14119607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AE82228-F5BD-4AA5-BED9-5D0D91481085}"/>
              </a:ext>
            </a:extLst>
          </p:cNvPr>
          <p:cNvSpPr>
            <a:spLocks noGrp="1"/>
          </p:cNvSpPr>
          <p:nvPr>
            <p:ph idx="1"/>
          </p:nvPr>
        </p:nvSpPr>
        <p:spPr>
          <a:xfrm>
            <a:off x="2060448" y="1253331"/>
            <a:ext cx="8976360" cy="4351338"/>
          </a:xfrm>
        </p:spPr>
        <p:txBody>
          <a:bodyPr>
            <a:normAutofit lnSpcReduction="10000"/>
          </a:bodyPr>
          <a:lstStyle/>
          <a:p>
            <a:pPr marL="514350" indent="-514350">
              <a:buAutoNum type="arabicPeriod"/>
            </a:pPr>
            <a:r>
              <a:rPr lang="fr-BE" dirty="0"/>
              <a:t>Au départ, une conviction, un diagnostic…</a:t>
            </a:r>
          </a:p>
          <a:p>
            <a:pPr marL="514350" indent="-514350">
              <a:buAutoNum type="arabicPeriod"/>
            </a:pPr>
            <a:endParaRPr lang="fr-BE" dirty="0"/>
          </a:p>
          <a:p>
            <a:pPr marL="0" indent="0">
              <a:buNone/>
            </a:pPr>
            <a:r>
              <a:rPr lang="fr-BE" dirty="0"/>
              <a:t>2. Sources d’inspirations.</a:t>
            </a:r>
          </a:p>
          <a:p>
            <a:pPr marL="0" indent="0">
              <a:buNone/>
            </a:pPr>
            <a:endParaRPr lang="fr-BE" dirty="0"/>
          </a:p>
          <a:p>
            <a:pPr marL="0" indent="0">
              <a:buNone/>
            </a:pPr>
            <a:r>
              <a:rPr lang="fr-BE" dirty="0"/>
              <a:t>3. Description de la proposition.</a:t>
            </a:r>
          </a:p>
          <a:p>
            <a:pPr marL="0" indent="0">
              <a:buNone/>
            </a:pPr>
            <a:endParaRPr lang="fr-BE" dirty="0"/>
          </a:p>
          <a:p>
            <a:pPr marL="0" indent="0">
              <a:buNone/>
            </a:pPr>
            <a:r>
              <a:rPr lang="fr-BE" dirty="0"/>
              <a:t>4. Les supporters.</a:t>
            </a:r>
          </a:p>
          <a:p>
            <a:pPr marL="0" indent="0">
              <a:buNone/>
            </a:pPr>
            <a:endParaRPr lang="fr-BE" dirty="0"/>
          </a:p>
          <a:p>
            <a:pPr marL="0" indent="0">
              <a:buNone/>
            </a:pPr>
            <a:r>
              <a:rPr lang="fr-BE" dirty="0"/>
              <a:t>5. Prochaines étapes.</a:t>
            </a:r>
          </a:p>
          <a:p>
            <a:pPr marL="0" indent="0">
              <a:buNone/>
            </a:pPr>
            <a:endParaRPr lang="fr-BE" dirty="0"/>
          </a:p>
        </p:txBody>
      </p:sp>
    </p:spTree>
    <p:extLst>
      <p:ext uri="{BB962C8B-B14F-4D97-AF65-F5344CB8AC3E}">
        <p14:creationId xmlns:p14="http://schemas.microsoft.com/office/powerpoint/2010/main" val="293171412"/>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F3B216-B719-4545-8808-B351CD6E1C1E}"/>
              </a:ext>
            </a:extLst>
          </p:cNvPr>
          <p:cNvSpPr>
            <a:spLocks noGrp="1"/>
          </p:cNvSpPr>
          <p:nvPr>
            <p:ph type="title"/>
          </p:nvPr>
        </p:nvSpPr>
        <p:spPr/>
        <p:txBody>
          <a:bodyPr>
            <a:normAutofit fontScale="90000"/>
          </a:bodyPr>
          <a:lstStyle/>
          <a:p>
            <a:r>
              <a:rPr lang="fr-BE" sz="3100" b="1" dirty="0"/>
              <a:t>Mise en œuvre concrète : plusieurs modalités pratiques sont envisagées </a:t>
            </a:r>
            <a:br>
              <a:rPr lang="fr-BE" i="1" dirty="0"/>
            </a:br>
            <a:endParaRPr lang="fr-BE" dirty="0"/>
          </a:p>
        </p:txBody>
      </p:sp>
      <p:sp>
        <p:nvSpPr>
          <p:cNvPr id="3" name="Content Placeholder 2">
            <a:extLst>
              <a:ext uri="{FF2B5EF4-FFF2-40B4-BE49-F238E27FC236}">
                <a16:creationId xmlns:a16="http://schemas.microsoft.com/office/drawing/2014/main" id="{5E5CBBF9-10EF-47EF-B3A4-4317E84FD89D}"/>
              </a:ext>
            </a:extLst>
          </p:cNvPr>
          <p:cNvSpPr>
            <a:spLocks noGrp="1"/>
          </p:cNvSpPr>
          <p:nvPr>
            <p:ph idx="1"/>
          </p:nvPr>
        </p:nvSpPr>
        <p:spPr>
          <a:xfrm>
            <a:off x="838200" y="1311215"/>
            <a:ext cx="10515600" cy="4865748"/>
          </a:xfrm>
        </p:spPr>
        <p:txBody>
          <a:bodyPr>
            <a:normAutofit/>
          </a:bodyPr>
          <a:lstStyle/>
          <a:p>
            <a:pPr lvl="1">
              <a:buFontTx/>
              <a:buChar char="-"/>
            </a:pPr>
            <a:endParaRPr lang="fr-BE" dirty="0"/>
          </a:p>
          <a:p>
            <a:pPr>
              <a:buFontTx/>
              <a:buChar char="-"/>
            </a:pPr>
            <a:r>
              <a:rPr lang="fr-BE" b="1" dirty="0"/>
              <a:t>Le groupe de citoyens « grand public »:</a:t>
            </a:r>
          </a:p>
          <a:p>
            <a:pPr marL="0" indent="0">
              <a:buNone/>
            </a:pPr>
            <a:endParaRPr lang="fr-BE" b="1" dirty="0"/>
          </a:p>
          <a:p>
            <a:pPr lvl="1">
              <a:buFontTx/>
              <a:buChar char="-"/>
            </a:pPr>
            <a:r>
              <a:rPr lang="fr-BE" dirty="0"/>
              <a:t>Le tirage au sort: mythes et réalités, modalités pratiques</a:t>
            </a:r>
          </a:p>
          <a:p>
            <a:pPr lvl="1">
              <a:buFontTx/>
              <a:buChar char="-"/>
            </a:pPr>
            <a:r>
              <a:rPr lang="fr-BE" dirty="0"/>
              <a:t>Quels critères: mixité H/F, âge,…</a:t>
            </a:r>
          </a:p>
          <a:p>
            <a:pPr lvl="1">
              <a:buFontTx/>
              <a:buChar char="-"/>
            </a:pPr>
            <a:r>
              <a:rPr lang="fr-BE" dirty="0"/>
              <a:t>Quelle durée de prestation hebdomadaire.</a:t>
            </a:r>
          </a:p>
          <a:p>
            <a:pPr lvl="1">
              <a:buFontTx/>
              <a:buChar char="-"/>
            </a:pPr>
            <a:r>
              <a:rPr lang="fr-BE" dirty="0"/>
              <a:t>Quel accompagnement: formation, soutien administratif et juridique.</a:t>
            </a:r>
          </a:p>
          <a:p>
            <a:pPr lvl="1">
              <a:buFontTx/>
              <a:buChar char="-"/>
            </a:pPr>
            <a:r>
              <a:rPr lang="fr-BE" dirty="0"/>
              <a:t>Durée des mandats.</a:t>
            </a:r>
          </a:p>
          <a:p>
            <a:pPr lvl="1">
              <a:buFontTx/>
              <a:buChar char="-"/>
            </a:pPr>
            <a:r>
              <a:rPr lang="fr-BE" dirty="0"/>
              <a:t>En fin de mandat, comment préparer le retour sur le marché du travail.</a:t>
            </a:r>
          </a:p>
        </p:txBody>
      </p:sp>
    </p:spTree>
    <p:extLst>
      <p:ext uri="{BB962C8B-B14F-4D97-AF65-F5344CB8AC3E}">
        <p14:creationId xmlns:p14="http://schemas.microsoft.com/office/powerpoint/2010/main" val="18684065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F3B216-B719-4545-8808-B351CD6E1C1E}"/>
              </a:ext>
            </a:extLst>
          </p:cNvPr>
          <p:cNvSpPr>
            <a:spLocks noGrp="1"/>
          </p:cNvSpPr>
          <p:nvPr>
            <p:ph type="title"/>
          </p:nvPr>
        </p:nvSpPr>
        <p:spPr/>
        <p:txBody>
          <a:bodyPr>
            <a:normAutofit fontScale="90000"/>
          </a:bodyPr>
          <a:lstStyle/>
          <a:p>
            <a:r>
              <a:rPr lang="fr-BE" sz="3100" b="1" dirty="0"/>
              <a:t>Mise en œuvre concrète : plusieurs modalités pratiques sont envisagées </a:t>
            </a:r>
            <a:br>
              <a:rPr lang="fr-BE" i="1" dirty="0"/>
            </a:br>
            <a:endParaRPr lang="fr-BE" dirty="0"/>
          </a:p>
        </p:txBody>
      </p:sp>
      <p:sp>
        <p:nvSpPr>
          <p:cNvPr id="3" name="Content Placeholder 2">
            <a:extLst>
              <a:ext uri="{FF2B5EF4-FFF2-40B4-BE49-F238E27FC236}">
                <a16:creationId xmlns:a16="http://schemas.microsoft.com/office/drawing/2014/main" id="{5E5CBBF9-10EF-47EF-B3A4-4317E84FD89D}"/>
              </a:ext>
            </a:extLst>
          </p:cNvPr>
          <p:cNvSpPr>
            <a:spLocks noGrp="1"/>
          </p:cNvSpPr>
          <p:nvPr>
            <p:ph idx="1"/>
          </p:nvPr>
        </p:nvSpPr>
        <p:spPr>
          <a:xfrm>
            <a:off x="838200" y="1825625"/>
            <a:ext cx="11049000" cy="4351338"/>
          </a:xfrm>
        </p:spPr>
        <p:txBody>
          <a:bodyPr>
            <a:normAutofit/>
          </a:bodyPr>
          <a:lstStyle/>
          <a:p>
            <a:pPr>
              <a:buFontTx/>
              <a:buChar char="-"/>
            </a:pPr>
            <a:r>
              <a:rPr lang="fr-BE" b="1" dirty="0"/>
              <a:t>Les membres des 4 « groupes professionnels »:</a:t>
            </a:r>
          </a:p>
          <a:p>
            <a:pPr marL="0" indent="0">
              <a:buNone/>
            </a:pPr>
            <a:endParaRPr lang="fr-BE" b="1" dirty="0"/>
          </a:p>
          <a:p>
            <a:pPr lvl="1">
              <a:buFontTx/>
              <a:buChar char="-"/>
            </a:pPr>
            <a:r>
              <a:rPr lang="fr-BE" dirty="0"/>
              <a:t>Comment sélectionner les organismes ?</a:t>
            </a:r>
          </a:p>
          <a:p>
            <a:pPr lvl="1">
              <a:buFontTx/>
              <a:buChar char="-"/>
            </a:pPr>
            <a:endParaRPr lang="fr-BE" dirty="0"/>
          </a:p>
          <a:p>
            <a:pPr lvl="1">
              <a:buFontTx/>
              <a:buChar char="-"/>
            </a:pPr>
            <a:r>
              <a:rPr lang="fr-BE" dirty="0"/>
              <a:t>Comment sélectionner les personnes ? </a:t>
            </a:r>
          </a:p>
          <a:p>
            <a:pPr marL="457200" lvl="1" indent="0">
              <a:buNone/>
            </a:pPr>
            <a:r>
              <a:rPr lang="fr-BE" sz="2200" dirty="0"/>
              <a:t>    (la base = les compétences personnelles) </a:t>
            </a:r>
          </a:p>
        </p:txBody>
      </p:sp>
    </p:spTree>
    <p:extLst>
      <p:ext uri="{BB962C8B-B14F-4D97-AF65-F5344CB8AC3E}">
        <p14:creationId xmlns:p14="http://schemas.microsoft.com/office/powerpoint/2010/main" val="254034878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9820BE-5810-4C98-AD68-E5A011E2D56A}"/>
              </a:ext>
            </a:extLst>
          </p:cNvPr>
          <p:cNvSpPr>
            <a:spLocks noGrp="1"/>
          </p:cNvSpPr>
          <p:nvPr>
            <p:ph type="title"/>
          </p:nvPr>
        </p:nvSpPr>
        <p:spPr/>
        <p:txBody>
          <a:bodyPr/>
          <a:lstStyle/>
          <a:p>
            <a:r>
              <a:rPr lang="fr-BE" dirty="0"/>
              <a:t>Quelles difficultés ? </a:t>
            </a:r>
            <a:br>
              <a:rPr lang="fr-BE" dirty="0"/>
            </a:br>
            <a:endParaRPr lang="fr-BE" dirty="0"/>
          </a:p>
        </p:txBody>
      </p:sp>
      <p:sp>
        <p:nvSpPr>
          <p:cNvPr id="3" name="Content Placeholder 2">
            <a:extLst>
              <a:ext uri="{FF2B5EF4-FFF2-40B4-BE49-F238E27FC236}">
                <a16:creationId xmlns:a16="http://schemas.microsoft.com/office/drawing/2014/main" id="{A68EFE75-F9A9-4B3C-BC23-AE8BFEB0A3D0}"/>
              </a:ext>
            </a:extLst>
          </p:cNvPr>
          <p:cNvSpPr>
            <a:spLocks noGrp="1"/>
          </p:cNvSpPr>
          <p:nvPr>
            <p:ph idx="1"/>
          </p:nvPr>
        </p:nvSpPr>
        <p:spPr/>
        <p:txBody>
          <a:bodyPr/>
          <a:lstStyle/>
          <a:p>
            <a:r>
              <a:rPr lang="fr-BE" dirty="0"/>
              <a:t>Nord/Sud du pays</a:t>
            </a:r>
          </a:p>
          <a:p>
            <a:endParaRPr lang="fr-BE" dirty="0"/>
          </a:p>
          <a:p>
            <a:pPr marL="0" indent="0">
              <a:buNone/>
            </a:pPr>
            <a:endParaRPr lang="fr-BE" dirty="0"/>
          </a:p>
          <a:p>
            <a:pPr marL="0" indent="0">
              <a:buNone/>
            </a:pPr>
            <a:endParaRPr lang="fr-BE" dirty="0"/>
          </a:p>
          <a:p>
            <a:r>
              <a:rPr lang="fr-BE" dirty="0"/>
              <a:t>Partenaires sociaux</a:t>
            </a:r>
          </a:p>
        </p:txBody>
      </p:sp>
    </p:spTree>
    <p:extLst>
      <p:ext uri="{BB962C8B-B14F-4D97-AF65-F5344CB8AC3E}">
        <p14:creationId xmlns:p14="http://schemas.microsoft.com/office/powerpoint/2010/main" val="336268380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5887DF-07B7-418B-ABD1-12B19B1D70D9}"/>
              </a:ext>
            </a:extLst>
          </p:cNvPr>
          <p:cNvSpPr>
            <a:spLocks noGrp="1"/>
          </p:cNvSpPr>
          <p:nvPr>
            <p:ph type="title"/>
          </p:nvPr>
        </p:nvSpPr>
        <p:spPr/>
        <p:txBody>
          <a:bodyPr/>
          <a:lstStyle/>
          <a:p>
            <a:r>
              <a:rPr lang="fr-BE" sz="2800" b="1" dirty="0">
                <a:latin typeface="+mn-lt"/>
                <a:ea typeface="+mn-ea"/>
                <a:cs typeface="+mn-cs"/>
              </a:rPr>
              <a:t>Nos premiers supporters</a:t>
            </a:r>
          </a:p>
        </p:txBody>
      </p:sp>
      <p:sp>
        <p:nvSpPr>
          <p:cNvPr id="3" name="Content Placeholder 2">
            <a:extLst>
              <a:ext uri="{FF2B5EF4-FFF2-40B4-BE49-F238E27FC236}">
                <a16:creationId xmlns:a16="http://schemas.microsoft.com/office/drawing/2014/main" id="{D61BA359-00B7-4836-B3AC-13BE53D562F9}"/>
              </a:ext>
            </a:extLst>
          </p:cNvPr>
          <p:cNvSpPr>
            <a:spLocks noGrp="1"/>
          </p:cNvSpPr>
          <p:nvPr>
            <p:ph idx="1"/>
          </p:nvPr>
        </p:nvSpPr>
        <p:spPr/>
        <p:txBody>
          <a:bodyPr/>
          <a:lstStyle/>
          <a:p>
            <a:r>
              <a:rPr lang="fr-BE" i="1" dirty="0"/>
              <a:t>Cette proposition est née de l’attention des « </a:t>
            </a:r>
            <a:r>
              <a:rPr lang="fr-BE" b="1" i="1" dirty="0"/>
              <a:t>G</a:t>
            </a:r>
            <a:r>
              <a:rPr lang="fr-BE" i="1" dirty="0"/>
              <a:t>rands-</a:t>
            </a:r>
            <a:r>
              <a:rPr lang="fr-BE" b="1" i="1" dirty="0"/>
              <a:t>P</a:t>
            </a:r>
            <a:r>
              <a:rPr lang="fr-BE" i="1" dirty="0"/>
              <a:t>arents pour le </a:t>
            </a:r>
            <a:r>
              <a:rPr lang="fr-BE" b="1" i="1" dirty="0"/>
              <a:t>C</a:t>
            </a:r>
            <a:r>
              <a:rPr lang="fr-BE" i="1" dirty="0"/>
              <a:t>limat » vis-à-vis de notre avenir à tous, en particulier celui des jeunes générations. </a:t>
            </a:r>
          </a:p>
          <a:p>
            <a:endParaRPr lang="fr-BE" i="1" dirty="0"/>
          </a:p>
          <a:p>
            <a:r>
              <a:rPr lang="fr-BE" i="1" dirty="0"/>
              <a:t>Elle peut à présent prendre son envol, </a:t>
            </a:r>
            <a:r>
              <a:rPr lang="fr-BE" b="1" i="1" dirty="0"/>
              <a:t>évoluer</a:t>
            </a:r>
            <a:r>
              <a:rPr lang="fr-BE" i="1" dirty="0"/>
              <a:t> et être portée par </a:t>
            </a:r>
            <a:r>
              <a:rPr lang="fr-BE" b="1" i="1" dirty="0"/>
              <a:t>un collectif </a:t>
            </a:r>
            <a:r>
              <a:rPr lang="fr-BE" i="1" dirty="0"/>
              <a:t>de personnalités et d’organisations extérieures à GPC.</a:t>
            </a:r>
          </a:p>
          <a:p>
            <a:endParaRPr lang="fr-BE" dirty="0"/>
          </a:p>
        </p:txBody>
      </p:sp>
    </p:spTree>
    <p:extLst>
      <p:ext uri="{BB962C8B-B14F-4D97-AF65-F5344CB8AC3E}">
        <p14:creationId xmlns:p14="http://schemas.microsoft.com/office/powerpoint/2010/main" val="18945703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7B844B7A-8954-4F14-ADE0-29EB15B6418A}"/>
              </a:ext>
            </a:extLst>
          </p:cNvPr>
          <p:cNvPicPr>
            <a:picLocks noChangeAspect="1"/>
          </p:cNvPicPr>
          <p:nvPr/>
        </p:nvPicPr>
        <p:blipFill>
          <a:blip r:embed="rId3"/>
          <a:stretch>
            <a:fillRect/>
          </a:stretch>
        </p:blipFill>
        <p:spPr>
          <a:xfrm>
            <a:off x="866775" y="228600"/>
            <a:ext cx="10458450" cy="6400800"/>
          </a:xfrm>
          <a:prstGeom prst="rect">
            <a:avLst/>
          </a:prstGeom>
        </p:spPr>
      </p:pic>
    </p:spTree>
    <p:extLst>
      <p:ext uri="{BB962C8B-B14F-4D97-AF65-F5344CB8AC3E}">
        <p14:creationId xmlns:p14="http://schemas.microsoft.com/office/powerpoint/2010/main" val="299585190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A952A65B-B535-4677-81A2-3230A35C4668}"/>
              </a:ext>
            </a:extLst>
          </p:cNvPr>
          <p:cNvPicPr>
            <a:picLocks noChangeAspect="1"/>
          </p:cNvPicPr>
          <p:nvPr/>
        </p:nvPicPr>
        <p:blipFill rotWithShape="1">
          <a:blip r:embed="rId3"/>
          <a:srcRect l="14400" t="5511" r="14100"/>
          <a:stretch/>
        </p:blipFill>
        <p:spPr>
          <a:xfrm>
            <a:off x="2916102" y="188976"/>
            <a:ext cx="7784911" cy="5786965"/>
          </a:xfrm>
          <a:prstGeom prst="rect">
            <a:avLst/>
          </a:prstGeom>
        </p:spPr>
      </p:pic>
      <p:sp>
        <p:nvSpPr>
          <p:cNvPr id="3" name="TextBox 2">
            <a:extLst>
              <a:ext uri="{FF2B5EF4-FFF2-40B4-BE49-F238E27FC236}">
                <a16:creationId xmlns:a16="http://schemas.microsoft.com/office/drawing/2014/main" id="{98BE4FF6-E2E9-4B81-9BD8-9A7BF8BBD543}"/>
              </a:ext>
            </a:extLst>
          </p:cNvPr>
          <p:cNvSpPr txBox="1"/>
          <p:nvPr/>
        </p:nvSpPr>
        <p:spPr>
          <a:xfrm rot="20488497">
            <a:off x="458366" y="2554168"/>
            <a:ext cx="5571744" cy="1323439"/>
          </a:xfrm>
          <a:prstGeom prst="rect">
            <a:avLst/>
          </a:prstGeom>
          <a:noFill/>
        </p:spPr>
        <p:txBody>
          <a:bodyPr wrap="square" rtlCol="0">
            <a:spAutoFit/>
          </a:bodyPr>
          <a:lstStyle/>
          <a:p>
            <a:r>
              <a:rPr lang="fr-BE" sz="4000" dirty="0">
                <a:solidFill>
                  <a:schemeClr val="accent1"/>
                </a:solidFill>
              </a:rPr>
              <a:t>Voulez-vous manifester votre soutien ?</a:t>
            </a:r>
          </a:p>
        </p:txBody>
      </p:sp>
      <p:sp>
        <p:nvSpPr>
          <p:cNvPr id="4" name="TextBox 3">
            <a:extLst>
              <a:ext uri="{FF2B5EF4-FFF2-40B4-BE49-F238E27FC236}">
                <a16:creationId xmlns:a16="http://schemas.microsoft.com/office/drawing/2014/main" id="{8EED37AE-1ED1-4F31-A4AD-B89D3C3F4A87}"/>
              </a:ext>
            </a:extLst>
          </p:cNvPr>
          <p:cNvSpPr txBox="1"/>
          <p:nvPr/>
        </p:nvSpPr>
        <p:spPr>
          <a:xfrm rot="20395069">
            <a:off x="1062128" y="4599639"/>
            <a:ext cx="4713920" cy="584775"/>
          </a:xfrm>
          <a:prstGeom prst="rect">
            <a:avLst/>
          </a:prstGeom>
          <a:noFill/>
        </p:spPr>
        <p:txBody>
          <a:bodyPr wrap="square" rtlCol="0">
            <a:spAutoFit/>
          </a:bodyPr>
          <a:lstStyle/>
          <a:p>
            <a:r>
              <a:rPr lang="fr-BE" sz="3200" dirty="0">
                <a:solidFill>
                  <a:schemeClr val="accent1"/>
                </a:solidFill>
              </a:rPr>
              <a:t>C’est facile !</a:t>
            </a:r>
          </a:p>
        </p:txBody>
      </p:sp>
      <p:sp>
        <p:nvSpPr>
          <p:cNvPr id="5" name="Arrow: Right 4">
            <a:extLst>
              <a:ext uri="{FF2B5EF4-FFF2-40B4-BE49-F238E27FC236}">
                <a16:creationId xmlns:a16="http://schemas.microsoft.com/office/drawing/2014/main" id="{5E87B182-F808-4BC1-9211-22DF77F95E27}"/>
              </a:ext>
            </a:extLst>
          </p:cNvPr>
          <p:cNvSpPr/>
          <p:nvPr/>
        </p:nvSpPr>
        <p:spPr>
          <a:xfrm rot="20482599">
            <a:off x="3335062" y="4388275"/>
            <a:ext cx="2048256" cy="369332"/>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BE"/>
          </a:p>
        </p:txBody>
      </p:sp>
      <p:sp>
        <p:nvSpPr>
          <p:cNvPr id="6" name="TextBox 5">
            <a:extLst>
              <a:ext uri="{FF2B5EF4-FFF2-40B4-BE49-F238E27FC236}">
                <a16:creationId xmlns:a16="http://schemas.microsoft.com/office/drawing/2014/main" id="{58F487E3-D8B8-4AD6-9BF1-797CF3AB3290}"/>
              </a:ext>
            </a:extLst>
          </p:cNvPr>
          <p:cNvSpPr txBox="1"/>
          <p:nvPr/>
        </p:nvSpPr>
        <p:spPr>
          <a:xfrm>
            <a:off x="2916102" y="6228391"/>
            <a:ext cx="7898202" cy="400110"/>
          </a:xfrm>
          <a:prstGeom prst="rect">
            <a:avLst/>
          </a:prstGeom>
          <a:solidFill>
            <a:srgbClr val="92D050"/>
          </a:solidFill>
        </p:spPr>
        <p:txBody>
          <a:bodyPr wrap="square" rtlCol="0">
            <a:spAutoFit/>
          </a:bodyPr>
          <a:lstStyle/>
          <a:p>
            <a:r>
              <a:rPr lang="fr-BE" sz="2000" dirty="0"/>
              <a:t>Contact: Michel Cordier  c/o  </a:t>
            </a:r>
            <a:r>
              <a:rPr lang="fr-BE" sz="2000" dirty="0">
                <a:hlinkClick r:id="rId4"/>
              </a:rPr>
              <a:t>gpc@gpclimat.be</a:t>
            </a:r>
            <a:r>
              <a:rPr lang="fr-BE" sz="2000" dirty="0"/>
              <a:t> – 0473 313 568</a:t>
            </a:r>
          </a:p>
        </p:txBody>
      </p:sp>
    </p:spTree>
    <p:extLst>
      <p:ext uri="{BB962C8B-B14F-4D97-AF65-F5344CB8AC3E}">
        <p14:creationId xmlns:p14="http://schemas.microsoft.com/office/powerpoint/2010/main" val="331472285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DBCFEF-4753-4D32-A7B7-3BFCE943A6A8}"/>
              </a:ext>
            </a:extLst>
          </p:cNvPr>
          <p:cNvSpPr>
            <a:spLocks noGrp="1"/>
          </p:cNvSpPr>
          <p:nvPr>
            <p:ph type="title"/>
          </p:nvPr>
        </p:nvSpPr>
        <p:spPr/>
        <p:txBody>
          <a:bodyPr/>
          <a:lstStyle/>
          <a:p>
            <a:r>
              <a:rPr lang="fr-BE" b="1" u="sng" dirty="0"/>
              <a:t>Prochaines étapes</a:t>
            </a:r>
          </a:p>
        </p:txBody>
      </p:sp>
      <p:sp>
        <p:nvSpPr>
          <p:cNvPr id="3" name="Content Placeholder 2">
            <a:extLst>
              <a:ext uri="{FF2B5EF4-FFF2-40B4-BE49-F238E27FC236}">
                <a16:creationId xmlns:a16="http://schemas.microsoft.com/office/drawing/2014/main" id="{49EF45A6-ABC5-46F0-8CD4-A5606F74FCA3}"/>
              </a:ext>
            </a:extLst>
          </p:cNvPr>
          <p:cNvSpPr>
            <a:spLocks noGrp="1"/>
          </p:cNvSpPr>
          <p:nvPr>
            <p:ph idx="1"/>
          </p:nvPr>
        </p:nvSpPr>
        <p:spPr>
          <a:xfrm>
            <a:off x="838200" y="1804415"/>
            <a:ext cx="10515600" cy="3889249"/>
          </a:xfrm>
        </p:spPr>
        <p:txBody>
          <a:bodyPr>
            <a:normAutofit/>
          </a:bodyPr>
          <a:lstStyle/>
          <a:p>
            <a:r>
              <a:rPr lang="fr-BE" i="1" dirty="0"/>
              <a:t>Création d’un groupe de soutien actif</a:t>
            </a:r>
          </a:p>
          <a:p>
            <a:endParaRPr lang="fr-BE" i="1" dirty="0"/>
          </a:p>
          <a:p>
            <a:r>
              <a:rPr lang="fr-BE" i="1" dirty="0"/>
              <a:t>Création d’un site web</a:t>
            </a:r>
          </a:p>
          <a:p>
            <a:endParaRPr lang="fr-BE" i="1" dirty="0"/>
          </a:p>
          <a:p>
            <a:r>
              <a:rPr lang="fr-BE" i="1" dirty="0"/>
              <a:t>Nouvelle rencontre avec des néerlandophones</a:t>
            </a:r>
          </a:p>
          <a:p>
            <a:pPr marL="0" indent="0">
              <a:buNone/>
            </a:pPr>
            <a:endParaRPr lang="fr-BE" i="1" dirty="0"/>
          </a:p>
          <a:p>
            <a:endParaRPr lang="fr-BE" i="1" dirty="0"/>
          </a:p>
          <a:p>
            <a:endParaRPr lang="fr-BE" i="1" dirty="0"/>
          </a:p>
          <a:p>
            <a:endParaRPr lang="fr-BE" i="1" dirty="0"/>
          </a:p>
          <a:p>
            <a:endParaRPr lang="fr-BE" dirty="0"/>
          </a:p>
        </p:txBody>
      </p:sp>
      <p:sp>
        <p:nvSpPr>
          <p:cNvPr id="4" name="TextBox 3">
            <a:extLst>
              <a:ext uri="{FF2B5EF4-FFF2-40B4-BE49-F238E27FC236}">
                <a16:creationId xmlns:a16="http://schemas.microsoft.com/office/drawing/2014/main" id="{8E946C4D-AD37-45FE-AEF3-35BD92C087F7}"/>
              </a:ext>
            </a:extLst>
          </p:cNvPr>
          <p:cNvSpPr txBox="1"/>
          <p:nvPr/>
        </p:nvSpPr>
        <p:spPr>
          <a:xfrm>
            <a:off x="838200" y="5925312"/>
            <a:ext cx="8001000" cy="646331"/>
          </a:xfrm>
          <a:prstGeom prst="rect">
            <a:avLst/>
          </a:prstGeom>
          <a:solidFill>
            <a:srgbClr val="92D050"/>
          </a:solidFill>
        </p:spPr>
        <p:txBody>
          <a:bodyPr wrap="square" rtlCol="0">
            <a:spAutoFit/>
          </a:bodyPr>
          <a:lstStyle/>
          <a:p>
            <a:r>
              <a:rPr lang="fr-BE" dirty="0"/>
              <a:t>Pour en savoir plus: </a:t>
            </a:r>
            <a:r>
              <a:rPr lang="fr-BE" dirty="0">
                <a:hlinkClick r:id="rId3"/>
              </a:rPr>
              <a:t>https://gpclimat.be/2019/11/17/forum-pour-la-transition</a:t>
            </a:r>
            <a:endParaRPr lang="fr-BE" dirty="0"/>
          </a:p>
          <a:p>
            <a:endParaRPr lang="fr-BE" dirty="0"/>
          </a:p>
        </p:txBody>
      </p:sp>
    </p:spTree>
    <p:extLst>
      <p:ext uri="{BB962C8B-B14F-4D97-AF65-F5344CB8AC3E}">
        <p14:creationId xmlns:p14="http://schemas.microsoft.com/office/powerpoint/2010/main" val="476272339"/>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C9952735-2EA9-4468-966B-8B13E630DFF7}"/>
              </a:ext>
            </a:extLst>
          </p:cNvPr>
          <p:cNvSpPr txBox="1">
            <a:spLocks/>
          </p:cNvSpPr>
          <p:nvPr/>
        </p:nvSpPr>
        <p:spPr>
          <a:xfrm>
            <a:off x="1670926" y="736551"/>
            <a:ext cx="8596668" cy="436208"/>
          </a:xfrm>
          <a:prstGeom prst="rect">
            <a:avLst/>
          </a:prstGeom>
        </p:spPr>
        <p:txBody>
          <a:bodyPr vert="horz" lIns="91440" tIns="45720" rIns="91440" bIns="45720" rtlCol="0" anchor="t">
            <a:normAutofit fontScale="82500" lnSpcReduction="20000"/>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fr-BE" sz="3200" b="1" dirty="0"/>
              <a:t>Pour votre attention, à toutes et tous…</a:t>
            </a:r>
          </a:p>
        </p:txBody>
      </p:sp>
      <p:pic>
        <p:nvPicPr>
          <p:cNvPr id="6" name="Picture 5">
            <a:extLst>
              <a:ext uri="{FF2B5EF4-FFF2-40B4-BE49-F238E27FC236}">
                <a16:creationId xmlns:a16="http://schemas.microsoft.com/office/drawing/2014/main" id="{910674EC-EE8C-4175-9D4D-A442C1317BA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71953" y="1448308"/>
            <a:ext cx="2448093" cy="3099908"/>
          </a:xfrm>
          <a:prstGeom prst="rect">
            <a:avLst/>
          </a:prstGeom>
        </p:spPr>
      </p:pic>
      <p:sp>
        <p:nvSpPr>
          <p:cNvPr id="2" name="TextBox 1">
            <a:extLst>
              <a:ext uri="{FF2B5EF4-FFF2-40B4-BE49-F238E27FC236}">
                <a16:creationId xmlns:a16="http://schemas.microsoft.com/office/drawing/2014/main" id="{75C897C0-92D7-4AEB-B2BD-A3DA1F8DF666}"/>
              </a:ext>
            </a:extLst>
          </p:cNvPr>
          <p:cNvSpPr txBox="1"/>
          <p:nvPr/>
        </p:nvSpPr>
        <p:spPr>
          <a:xfrm>
            <a:off x="4011168" y="4886472"/>
            <a:ext cx="5157216" cy="523220"/>
          </a:xfrm>
          <a:prstGeom prst="rect">
            <a:avLst/>
          </a:prstGeom>
          <a:noFill/>
        </p:spPr>
        <p:txBody>
          <a:bodyPr wrap="square" rtlCol="0">
            <a:spAutoFit/>
          </a:bodyPr>
          <a:lstStyle/>
          <a:p>
            <a:r>
              <a:rPr lang="fr-BE" sz="2800" dirty="0">
                <a:solidFill>
                  <a:schemeClr val="accent2"/>
                </a:solidFill>
              </a:rPr>
              <a:t>         À vous la parole !</a:t>
            </a:r>
          </a:p>
        </p:txBody>
      </p:sp>
    </p:spTree>
    <p:extLst>
      <p:ext uri="{BB962C8B-B14F-4D97-AF65-F5344CB8AC3E}">
        <p14:creationId xmlns:p14="http://schemas.microsoft.com/office/powerpoint/2010/main" val="2980542571"/>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8D6E990-7B53-4652-AA22-6010C7277504}"/>
              </a:ext>
            </a:extLst>
          </p:cNvPr>
          <p:cNvSpPr>
            <a:spLocks noGrp="1"/>
          </p:cNvSpPr>
          <p:nvPr>
            <p:ph type="title"/>
          </p:nvPr>
        </p:nvSpPr>
        <p:spPr>
          <a:xfrm>
            <a:off x="3190240" y="365125"/>
            <a:ext cx="5405120" cy="877079"/>
          </a:xfrm>
        </p:spPr>
        <p:txBody>
          <a:bodyPr/>
          <a:lstStyle/>
          <a:p>
            <a:r>
              <a:rPr lang="fr-BE" dirty="0"/>
              <a:t> 		</a:t>
            </a:r>
            <a:r>
              <a:rPr lang="fr-BE" sz="3600" b="1" dirty="0"/>
              <a:t>Diagnostic </a:t>
            </a:r>
          </a:p>
        </p:txBody>
      </p:sp>
      <p:sp>
        <p:nvSpPr>
          <p:cNvPr id="3" name="Espace réservé du contenu 2">
            <a:extLst>
              <a:ext uri="{FF2B5EF4-FFF2-40B4-BE49-F238E27FC236}">
                <a16:creationId xmlns:a16="http://schemas.microsoft.com/office/drawing/2014/main" id="{13032CF0-3A67-45E8-8087-3ACDCD475226}"/>
              </a:ext>
            </a:extLst>
          </p:cNvPr>
          <p:cNvSpPr>
            <a:spLocks noGrp="1"/>
          </p:cNvSpPr>
          <p:nvPr>
            <p:ph idx="1"/>
          </p:nvPr>
        </p:nvSpPr>
        <p:spPr>
          <a:xfrm>
            <a:off x="838200" y="1242204"/>
            <a:ext cx="10515600" cy="5250671"/>
          </a:xfrm>
        </p:spPr>
        <p:txBody>
          <a:bodyPr>
            <a:normAutofit/>
          </a:bodyPr>
          <a:lstStyle/>
          <a:p>
            <a:endParaRPr lang="fr-BE" dirty="0"/>
          </a:p>
          <a:p>
            <a:r>
              <a:rPr lang="fr-BE" sz="2600" b="1" dirty="0"/>
              <a:t>L’urgence environnementale (risques d’effondrement) : </a:t>
            </a:r>
            <a:r>
              <a:rPr lang="fr-BE" sz="2600" dirty="0"/>
              <a:t>climat, biodiversité, pollutions, ressources disponibles, empreinte écologique,…</a:t>
            </a:r>
          </a:p>
          <a:p>
            <a:pPr marL="0" indent="0">
              <a:buNone/>
            </a:pPr>
            <a:endParaRPr lang="fr-BE" sz="2600" dirty="0"/>
          </a:p>
          <a:p>
            <a:pPr marL="0" indent="0">
              <a:buNone/>
            </a:pPr>
            <a:endParaRPr lang="fr-BE" sz="300" dirty="0"/>
          </a:p>
          <a:p>
            <a:r>
              <a:rPr lang="fr-BE" sz="2600" b="1" dirty="0"/>
              <a:t>Nos institutions s’avèrent inadaptées </a:t>
            </a:r>
            <a:r>
              <a:rPr lang="fr-BE" sz="2600" dirty="0"/>
              <a:t>ou insuffisantes pour gérer ces défis qui s’inscrivent dans</a:t>
            </a:r>
            <a:r>
              <a:rPr lang="fr-BE" sz="2600" b="1" dirty="0"/>
              <a:t> le long terme </a:t>
            </a:r>
            <a:r>
              <a:rPr lang="fr-BE" sz="2600" dirty="0"/>
              <a:t>(nombreux plans mais peu de réalisations)</a:t>
            </a:r>
          </a:p>
          <a:p>
            <a:pPr marL="0" indent="0">
              <a:buNone/>
            </a:pPr>
            <a:endParaRPr lang="fr-BE" sz="2600" dirty="0"/>
          </a:p>
          <a:p>
            <a:r>
              <a:rPr lang="fr-BE" sz="2600" b="1" dirty="0"/>
              <a:t>Les scientifiques ne cessent d’alerter  / </a:t>
            </a:r>
            <a:r>
              <a:rPr lang="fr-BE" sz="2600" dirty="0"/>
              <a:t>Mais</a:t>
            </a:r>
            <a:r>
              <a:rPr lang="fr-BE" sz="2600" b="1" dirty="0"/>
              <a:t> </a:t>
            </a:r>
            <a:r>
              <a:rPr lang="fr-BE" sz="2600" dirty="0"/>
              <a:t>les gouvernements – comme la plupart des citoyens – ne se mobilisent pas suffisamment.</a:t>
            </a:r>
          </a:p>
          <a:p>
            <a:endParaRPr lang="fr-BE" sz="2600" b="1" dirty="0"/>
          </a:p>
          <a:p>
            <a:endParaRPr lang="fr-BE" sz="600" dirty="0"/>
          </a:p>
          <a:p>
            <a:pPr marL="0" indent="0">
              <a:buNone/>
            </a:pPr>
            <a:endParaRPr lang="fr-BE" b="1" dirty="0"/>
          </a:p>
          <a:p>
            <a:pPr marL="0" indent="0">
              <a:buNone/>
            </a:pPr>
            <a:endParaRPr lang="fr-BE" dirty="0"/>
          </a:p>
          <a:p>
            <a:pPr marL="0" indent="0">
              <a:buNone/>
            </a:pPr>
            <a:endParaRPr lang="fr-BE" dirty="0"/>
          </a:p>
        </p:txBody>
      </p:sp>
    </p:spTree>
    <p:extLst>
      <p:ext uri="{BB962C8B-B14F-4D97-AF65-F5344CB8AC3E}">
        <p14:creationId xmlns:p14="http://schemas.microsoft.com/office/powerpoint/2010/main" val="25564115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8D6E990-7B53-4652-AA22-6010C7277504}"/>
              </a:ext>
            </a:extLst>
          </p:cNvPr>
          <p:cNvSpPr>
            <a:spLocks noGrp="1"/>
          </p:cNvSpPr>
          <p:nvPr>
            <p:ph type="title"/>
          </p:nvPr>
        </p:nvSpPr>
        <p:spPr>
          <a:xfrm>
            <a:off x="3190240" y="365125"/>
            <a:ext cx="5405120" cy="877079"/>
          </a:xfrm>
        </p:spPr>
        <p:txBody>
          <a:bodyPr/>
          <a:lstStyle/>
          <a:p>
            <a:r>
              <a:rPr lang="fr-BE" dirty="0"/>
              <a:t> 		</a:t>
            </a:r>
            <a:r>
              <a:rPr lang="fr-BE" sz="3600" b="1" dirty="0"/>
              <a:t>Diagnostic (suite) </a:t>
            </a:r>
          </a:p>
        </p:txBody>
      </p:sp>
      <p:sp>
        <p:nvSpPr>
          <p:cNvPr id="3" name="Espace réservé du contenu 2">
            <a:extLst>
              <a:ext uri="{FF2B5EF4-FFF2-40B4-BE49-F238E27FC236}">
                <a16:creationId xmlns:a16="http://schemas.microsoft.com/office/drawing/2014/main" id="{13032CF0-3A67-45E8-8087-3ACDCD475226}"/>
              </a:ext>
            </a:extLst>
          </p:cNvPr>
          <p:cNvSpPr>
            <a:spLocks noGrp="1"/>
          </p:cNvSpPr>
          <p:nvPr>
            <p:ph idx="1"/>
          </p:nvPr>
        </p:nvSpPr>
        <p:spPr>
          <a:xfrm>
            <a:off x="838200" y="1242204"/>
            <a:ext cx="10515600" cy="5250671"/>
          </a:xfrm>
        </p:spPr>
        <p:txBody>
          <a:bodyPr>
            <a:normAutofit/>
          </a:bodyPr>
          <a:lstStyle/>
          <a:p>
            <a:endParaRPr lang="fr-BE" dirty="0"/>
          </a:p>
          <a:p>
            <a:endParaRPr lang="fr-BE" sz="600" dirty="0"/>
          </a:p>
          <a:p>
            <a:pPr>
              <a:lnSpc>
                <a:spcPct val="100000"/>
              </a:lnSpc>
            </a:pPr>
            <a:r>
              <a:rPr lang="fr-BE" dirty="0"/>
              <a:t>Nombre de </a:t>
            </a:r>
            <a:r>
              <a:rPr lang="fr-BE" b="1" dirty="0"/>
              <a:t>grandes entreprises </a:t>
            </a:r>
            <a:r>
              <a:rPr lang="fr-BE" dirty="0"/>
              <a:t>(surtout celles cotées en bourse) privilégient la rentabilité à </a:t>
            </a:r>
            <a:r>
              <a:rPr lang="fr-BE" b="1" dirty="0"/>
              <a:t>court terme</a:t>
            </a:r>
            <a:r>
              <a:rPr lang="fr-BE" dirty="0"/>
              <a:t>, et négligent les </a:t>
            </a:r>
            <a:r>
              <a:rPr lang="fr-BE" b="1" dirty="0"/>
              <a:t>externalités négatives</a:t>
            </a:r>
            <a:r>
              <a:rPr lang="fr-BE" dirty="0"/>
              <a:t> qui seront ensuite prises en charge par la collectivité.</a:t>
            </a:r>
            <a:r>
              <a:rPr lang="fr-BE" b="1" dirty="0"/>
              <a:t> </a:t>
            </a:r>
          </a:p>
          <a:p>
            <a:pPr>
              <a:lnSpc>
                <a:spcPct val="100000"/>
              </a:lnSpc>
            </a:pPr>
            <a:endParaRPr lang="fr-BE" b="1" dirty="0"/>
          </a:p>
          <a:p>
            <a:pPr>
              <a:lnSpc>
                <a:spcPct val="100000"/>
              </a:lnSpc>
            </a:pPr>
            <a:r>
              <a:rPr lang="fr-BE" dirty="0"/>
              <a:t>Tandis que d’autres sont très </a:t>
            </a:r>
            <a:r>
              <a:rPr lang="fr-BE" b="1" dirty="0"/>
              <a:t>conscientes</a:t>
            </a:r>
            <a:r>
              <a:rPr lang="fr-BE" dirty="0"/>
              <a:t> des problèmes et voient dans la transition (économique / écologique) un </a:t>
            </a:r>
            <a:r>
              <a:rPr lang="fr-BE" b="1" dirty="0"/>
              <a:t>marché potentiellement </a:t>
            </a:r>
            <a:r>
              <a:rPr lang="fr-BE" dirty="0"/>
              <a:t>gigantesque. </a:t>
            </a:r>
          </a:p>
          <a:p>
            <a:pPr marL="0" indent="0">
              <a:buNone/>
            </a:pPr>
            <a:endParaRPr lang="fr-BE" b="1" dirty="0"/>
          </a:p>
          <a:p>
            <a:pPr marL="0" indent="0">
              <a:buNone/>
            </a:pPr>
            <a:endParaRPr lang="fr-BE" dirty="0"/>
          </a:p>
          <a:p>
            <a:pPr marL="0" indent="0">
              <a:buNone/>
            </a:pPr>
            <a:endParaRPr lang="fr-BE" dirty="0"/>
          </a:p>
        </p:txBody>
      </p:sp>
    </p:spTree>
    <p:extLst>
      <p:ext uri="{BB962C8B-B14F-4D97-AF65-F5344CB8AC3E}">
        <p14:creationId xmlns:p14="http://schemas.microsoft.com/office/powerpoint/2010/main" val="6834740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65232B-4795-413E-BD1F-37FE31E22080}"/>
              </a:ext>
            </a:extLst>
          </p:cNvPr>
          <p:cNvSpPr>
            <a:spLocks noGrp="1"/>
          </p:cNvSpPr>
          <p:nvPr>
            <p:ph type="title"/>
          </p:nvPr>
        </p:nvSpPr>
        <p:spPr/>
        <p:txBody>
          <a:bodyPr/>
          <a:lstStyle/>
          <a:p>
            <a:pPr algn="ctr"/>
            <a:r>
              <a:rPr lang="fr-BE" b="1" dirty="0"/>
              <a:t>Diagnostic (suite)</a:t>
            </a:r>
            <a:endParaRPr lang="fr-BE" dirty="0"/>
          </a:p>
        </p:txBody>
      </p:sp>
      <p:sp>
        <p:nvSpPr>
          <p:cNvPr id="3" name="Content Placeholder 2">
            <a:extLst>
              <a:ext uri="{FF2B5EF4-FFF2-40B4-BE49-F238E27FC236}">
                <a16:creationId xmlns:a16="http://schemas.microsoft.com/office/drawing/2014/main" id="{92F32B59-75B9-4FF2-B025-35DBA99886B5}"/>
              </a:ext>
            </a:extLst>
          </p:cNvPr>
          <p:cNvSpPr>
            <a:spLocks noGrp="1"/>
          </p:cNvSpPr>
          <p:nvPr>
            <p:ph idx="1"/>
          </p:nvPr>
        </p:nvSpPr>
        <p:spPr/>
        <p:txBody>
          <a:bodyPr/>
          <a:lstStyle/>
          <a:p>
            <a:pPr lvl="0"/>
            <a:r>
              <a:rPr lang="fr-BE" dirty="0"/>
              <a:t>S’agissant plus particulièrement du climat, </a:t>
            </a:r>
            <a:r>
              <a:rPr lang="fr-BE" b="1" dirty="0"/>
              <a:t>les écogestes individuels, essentiels, ne pourront suffire.</a:t>
            </a:r>
            <a:r>
              <a:rPr lang="fr-BE" dirty="0"/>
              <a:t> </a:t>
            </a:r>
          </a:p>
          <a:p>
            <a:pPr lvl="0"/>
            <a:endParaRPr lang="fr-BE" dirty="0"/>
          </a:p>
          <a:p>
            <a:pPr lvl="0"/>
            <a:r>
              <a:rPr lang="fr-BE" b="1" dirty="0"/>
              <a:t>L’État et les entreprises </a:t>
            </a:r>
            <a:r>
              <a:rPr lang="fr-BE" dirty="0"/>
              <a:t>devront réaliser « entre la moitié et les trois quarts du chemin ».</a:t>
            </a:r>
          </a:p>
          <a:p>
            <a:endParaRPr lang="fr-BE" dirty="0"/>
          </a:p>
        </p:txBody>
      </p:sp>
    </p:spTree>
    <p:extLst>
      <p:ext uri="{BB962C8B-B14F-4D97-AF65-F5344CB8AC3E}">
        <p14:creationId xmlns:p14="http://schemas.microsoft.com/office/powerpoint/2010/main" val="10500348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8D6E990-7B53-4652-AA22-6010C7277504}"/>
              </a:ext>
            </a:extLst>
          </p:cNvPr>
          <p:cNvSpPr>
            <a:spLocks noGrp="1"/>
          </p:cNvSpPr>
          <p:nvPr>
            <p:ph type="title"/>
          </p:nvPr>
        </p:nvSpPr>
        <p:spPr>
          <a:xfrm>
            <a:off x="3190240" y="365125"/>
            <a:ext cx="5405120" cy="877079"/>
          </a:xfrm>
        </p:spPr>
        <p:txBody>
          <a:bodyPr/>
          <a:lstStyle/>
          <a:p>
            <a:r>
              <a:rPr lang="fr-BE" dirty="0"/>
              <a:t> 		</a:t>
            </a:r>
            <a:r>
              <a:rPr lang="fr-BE" sz="3600" b="1" dirty="0"/>
              <a:t>Diagnostic (suite) </a:t>
            </a:r>
          </a:p>
        </p:txBody>
      </p:sp>
      <p:sp>
        <p:nvSpPr>
          <p:cNvPr id="3" name="Espace réservé du contenu 2">
            <a:extLst>
              <a:ext uri="{FF2B5EF4-FFF2-40B4-BE49-F238E27FC236}">
                <a16:creationId xmlns:a16="http://schemas.microsoft.com/office/drawing/2014/main" id="{13032CF0-3A67-45E8-8087-3ACDCD475226}"/>
              </a:ext>
            </a:extLst>
          </p:cNvPr>
          <p:cNvSpPr>
            <a:spLocks noGrp="1"/>
          </p:cNvSpPr>
          <p:nvPr>
            <p:ph idx="1"/>
          </p:nvPr>
        </p:nvSpPr>
        <p:spPr>
          <a:xfrm>
            <a:off x="838200" y="1242204"/>
            <a:ext cx="10515600" cy="5250671"/>
          </a:xfrm>
        </p:spPr>
        <p:txBody>
          <a:bodyPr>
            <a:normAutofit/>
          </a:bodyPr>
          <a:lstStyle/>
          <a:p>
            <a:endParaRPr lang="fr-BE" dirty="0"/>
          </a:p>
          <a:p>
            <a:pPr>
              <a:lnSpc>
                <a:spcPct val="100000"/>
              </a:lnSpc>
            </a:pPr>
            <a:r>
              <a:rPr lang="fr-BE" b="1" dirty="0"/>
              <a:t>Notre système parlementaire bicaméral a perdu sa fonction « recherche du meilleur équilibre » </a:t>
            </a:r>
            <a:r>
              <a:rPr lang="fr-BE" dirty="0"/>
              <a:t>entre divers intérêts et visions de la société. </a:t>
            </a:r>
          </a:p>
          <a:p>
            <a:pPr>
              <a:lnSpc>
                <a:spcPct val="100000"/>
              </a:lnSpc>
            </a:pPr>
            <a:endParaRPr lang="fr-BE" sz="1500" dirty="0"/>
          </a:p>
          <a:p>
            <a:pPr marL="457200" lvl="1" indent="0">
              <a:lnSpc>
                <a:spcPct val="100000"/>
              </a:lnSpc>
              <a:buNone/>
            </a:pPr>
            <a:r>
              <a:rPr lang="fr-BE" dirty="0"/>
              <a:t>Et par ailleurs:</a:t>
            </a:r>
          </a:p>
          <a:p>
            <a:pPr marL="457200" lvl="1" indent="0">
              <a:lnSpc>
                <a:spcPct val="100000"/>
              </a:lnSpc>
              <a:buNone/>
            </a:pPr>
            <a:endParaRPr lang="fr-BE" sz="1500" dirty="0"/>
          </a:p>
          <a:p>
            <a:pPr>
              <a:lnSpc>
                <a:spcPct val="100000"/>
              </a:lnSpc>
            </a:pPr>
            <a:r>
              <a:rPr lang="fr-BE" b="1" dirty="0"/>
              <a:t>Les pouvoirs exécutifs dominent les membres des assemblées élues </a:t>
            </a:r>
            <a:r>
              <a:rPr lang="fr-BE" dirty="0"/>
              <a:t>(souvent soumis aux directions des Partis à travers les accords de majorité).</a:t>
            </a:r>
          </a:p>
          <a:p>
            <a:pPr marL="0" indent="0">
              <a:lnSpc>
                <a:spcPct val="100000"/>
              </a:lnSpc>
              <a:buNone/>
            </a:pPr>
            <a:endParaRPr lang="fr-BE" dirty="0"/>
          </a:p>
          <a:p>
            <a:endParaRPr lang="fr-BE" sz="600" dirty="0"/>
          </a:p>
          <a:p>
            <a:pPr marL="0" indent="0">
              <a:buNone/>
            </a:pPr>
            <a:endParaRPr lang="fr-BE" b="1" dirty="0"/>
          </a:p>
          <a:p>
            <a:pPr marL="0" indent="0">
              <a:buNone/>
            </a:pPr>
            <a:endParaRPr lang="fr-BE" dirty="0"/>
          </a:p>
          <a:p>
            <a:pPr marL="0" indent="0">
              <a:buNone/>
            </a:pPr>
            <a:endParaRPr lang="fr-BE" dirty="0"/>
          </a:p>
        </p:txBody>
      </p:sp>
    </p:spTree>
    <p:extLst>
      <p:ext uri="{BB962C8B-B14F-4D97-AF65-F5344CB8AC3E}">
        <p14:creationId xmlns:p14="http://schemas.microsoft.com/office/powerpoint/2010/main" val="1666893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0E4C0ED-2951-4305-8F88-556C5AADCDB5}"/>
              </a:ext>
            </a:extLst>
          </p:cNvPr>
          <p:cNvSpPr>
            <a:spLocks noGrp="1"/>
          </p:cNvSpPr>
          <p:nvPr>
            <p:ph idx="1"/>
          </p:nvPr>
        </p:nvSpPr>
        <p:spPr/>
        <p:txBody>
          <a:bodyPr/>
          <a:lstStyle/>
          <a:p>
            <a:pPr lvl="0"/>
            <a:endParaRPr lang="fr-BE" dirty="0"/>
          </a:p>
          <a:p>
            <a:r>
              <a:rPr lang="fr-BE" i="1" dirty="0"/>
              <a:t>En matière de développement durable</a:t>
            </a:r>
            <a:r>
              <a:rPr lang="fr-BE" dirty="0"/>
              <a:t>, les neuf (!) </a:t>
            </a:r>
            <a:r>
              <a:rPr lang="fr-BE" b="1" dirty="0"/>
              <a:t>conseils d’avis</a:t>
            </a:r>
            <a:r>
              <a:rPr lang="fr-BE" dirty="0"/>
              <a:t>, quelles que soient leurs recommandations (et les énergies dépensées), ont </a:t>
            </a:r>
            <a:r>
              <a:rPr lang="fr-BE" b="1" dirty="0"/>
              <a:t>peu d’influence réelle</a:t>
            </a:r>
            <a:r>
              <a:rPr lang="fr-BE" dirty="0"/>
              <a:t> sur le politique.</a:t>
            </a:r>
          </a:p>
          <a:p>
            <a:pPr lvl="0"/>
            <a:endParaRPr lang="fr-BE" dirty="0"/>
          </a:p>
          <a:p>
            <a:pPr lvl="0"/>
            <a:r>
              <a:rPr lang="fr-BE" dirty="0"/>
              <a:t>Quant aux </a:t>
            </a:r>
            <a:r>
              <a:rPr lang="fr-BE" b="1" dirty="0"/>
              <a:t>interlocuteurs sociaux</a:t>
            </a:r>
            <a:r>
              <a:rPr lang="fr-BE" dirty="0"/>
              <a:t>, « </a:t>
            </a:r>
            <a:r>
              <a:rPr lang="fr-BE" i="1" dirty="0"/>
              <a:t>ils devraient s’ouvrir aux mouvements associatifs et aux citoyens pour pacifier la société, et éviter qu’une partie de la population ne se sente abandonnée </a:t>
            </a:r>
            <a:r>
              <a:rPr lang="fr-BE" dirty="0"/>
              <a:t>»</a:t>
            </a:r>
          </a:p>
          <a:p>
            <a:endParaRPr lang="fr-BE" dirty="0"/>
          </a:p>
        </p:txBody>
      </p:sp>
      <p:sp>
        <p:nvSpPr>
          <p:cNvPr id="4" name="Titre 1">
            <a:extLst>
              <a:ext uri="{FF2B5EF4-FFF2-40B4-BE49-F238E27FC236}">
                <a16:creationId xmlns:a16="http://schemas.microsoft.com/office/drawing/2014/main" id="{83709585-B3D6-493E-B2F4-846E9DDB03A4}"/>
              </a:ext>
            </a:extLst>
          </p:cNvPr>
          <p:cNvSpPr>
            <a:spLocks noGrp="1"/>
          </p:cNvSpPr>
          <p:nvPr>
            <p:ph type="title"/>
          </p:nvPr>
        </p:nvSpPr>
        <p:spPr>
          <a:xfrm>
            <a:off x="838200" y="365125"/>
            <a:ext cx="10515600" cy="1325563"/>
          </a:xfrm>
        </p:spPr>
        <p:txBody>
          <a:bodyPr/>
          <a:lstStyle/>
          <a:p>
            <a:r>
              <a:rPr lang="fr-BE" dirty="0"/>
              <a:t> 		</a:t>
            </a:r>
            <a:r>
              <a:rPr lang="fr-BE" sz="3600" b="1" dirty="0"/>
              <a:t>Diagnostic (suite) </a:t>
            </a:r>
          </a:p>
        </p:txBody>
      </p:sp>
    </p:spTree>
    <p:extLst>
      <p:ext uri="{BB962C8B-B14F-4D97-AF65-F5344CB8AC3E}">
        <p14:creationId xmlns:p14="http://schemas.microsoft.com/office/powerpoint/2010/main" val="8187912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8D6E990-7B53-4652-AA22-6010C7277504}"/>
              </a:ext>
            </a:extLst>
          </p:cNvPr>
          <p:cNvSpPr>
            <a:spLocks noGrp="1"/>
          </p:cNvSpPr>
          <p:nvPr>
            <p:ph type="title"/>
          </p:nvPr>
        </p:nvSpPr>
        <p:spPr>
          <a:xfrm>
            <a:off x="3190240" y="365125"/>
            <a:ext cx="5405120" cy="877079"/>
          </a:xfrm>
        </p:spPr>
        <p:txBody>
          <a:bodyPr>
            <a:normAutofit/>
          </a:bodyPr>
          <a:lstStyle/>
          <a:p>
            <a:r>
              <a:rPr lang="fr-BE" dirty="0"/>
              <a:t> 		</a:t>
            </a:r>
            <a:r>
              <a:rPr lang="fr-BE" sz="3600" b="1" dirty="0"/>
              <a:t>Diagnostic (fin) </a:t>
            </a:r>
          </a:p>
        </p:txBody>
      </p:sp>
      <p:sp>
        <p:nvSpPr>
          <p:cNvPr id="3" name="Espace réservé du contenu 2">
            <a:extLst>
              <a:ext uri="{FF2B5EF4-FFF2-40B4-BE49-F238E27FC236}">
                <a16:creationId xmlns:a16="http://schemas.microsoft.com/office/drawing/2014/main" id="{13032CF0-3A67-45E8-8087-3ACDCD475226}"/>
              </a:ext>
            </a:extLst>
          </p:cNvPr>
          <p:cNvSpPr>
            <a:spLocks noGrp="1"/>
          </p:cNvSpPr>
          <p:nvPr>
            <p:ph idx="1"/>
          </p:nvPr>
        </p:nvSpPr>
        <p:spPr>
          <a:xfrm>
            <a:off x="838200" y="1242205"/>
            <a:ext cx="10515600" cy="3024996"/>
          </a:xfrm>
        </p:spPr>
        <p:txBody>
          <a:bodyPr>
            <a:normAutofit/>
          </a:bodyPr>
          <a:lstStyle/>
          <a:p>
            <a:endParaRPr lang="fr-BE" dirty="0"/>
          </a:p>
          <a:p>
            <a:endParaRPr lang="fr-BE" sz="600" dirty="0"/>
          </a:p>
          <a:p>
            <a:r>
              <a:rPr lang="fr-BE" b="1" dirty="0"/>
              <a:t>La légitimité du politique s’effrite. </a:t>
            </a:r>
          </a:p>
          <a:p>
            <a:pPr marL="0" indent="0">
              <a:buNone/>
            </a:pPr>
            <a:endParaRPr lang="fr-BE" b="1" dirty="0"/>
          </a:p>
          <a:p>
            <a:pPr marL="0" indent="0">
              <a:buNone/>
            </a:pPr>
            <a:endParaRPr lang="fr-BE" b="1" dirty="0"/>
          </a:p>
          <a:p>
            <a:r>
              <a:rPr lang="fr-BE" b="1" dirty="0"/>
              <a:t>La démocratie risque de partir à la dérive.</a:t>
            </a:r>
          </a:p>
          <a:p>
            <a:pPr marL="0" indent="0">
              <a:buNone/>
            </a:pPr>
            <a:endParaRPr lang="fr-BE" b="1" dirty="0"/>
          </a:p>
          <a:p>
            <a:pPr marL="0" indent="0">
              <a:buNone/>
            </a:pPr>
            <a:endParaRPr lang="fr-BE" dirty="0"/>
          </a:p>
          <a:p>
            <a:pPr marL="0" indent="0">
              <a:buNone/>
            </a:pPr>
            <a:endParaRPr lang="fr-BE" dirty="0"/>
          </a:p>
        </p:txBody>
      </p:sp>
    </p:spTree>
    <p:extLst>
      <p:ext uri="{BB962C8B-B14F-4D97-AF65-F5344CB8AC3E}">
        <p14:creationId xmlns:p14="http://schemas.microsoft.com/office/powerpoint/2010/main" val="8956389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3267</TotalTime>
  <Words>1902</Words>
  <Application>Microsoft Macintosh PowerPoint</Application>
  <PresentationFormat>Grand écran</PresentationFormat>
  <Paragraphs>420</Paragraphs>
  <Slides>37</Slides>
  <Notes>37</Notes>
  <HiddenSlides>5</HiddenSlides>
  <MMClips>0</MMClips>
  <ScaleCrop>false</ScaleCrop>
  <HeadingPairs>
    <vt:vector size="6" baseType="variant">
      <vt:variant>
        <vt:lpstr>Polices utilisées</vt:lpstr>
      </vt:variant>
      <vt:variant>
        <vt:i4>5</vt:i4>
      </vt:variant>
      <vt:variant>
        <vt:lpstr>Thème</vt:lpstr>
      </vt:variant>
      <vt:variant>
        <vt:i4>1</vt:i4>
      </vt:variant>
      <vt:variant>
        <vt:lpstr>Titres des diapositives</vt:lpstr>
      </vt:variant>
      <vt:variant>
        <vt:i4>37</vt:i4>
      </vt:variant>
    </vt:vector>
  </HeadingPairs>
  <TitlesOfParts>
    <vt:vector size="43" baseType="lpstr">
      <vt:lpstr>Arial</vt:lpstr>
      <vt:lpstr>Calibri</vt:lpstr>
      <vt:lpstr>Calibri Light</vt:lpstr>
      <vt:lpstr>Times New Roman</vt:lpstr>
      <vt:lpstr>Wingdings</vt:lpstr>
      <vt:lpstr>Thème Office</vt:lpstr>
      <vt:lpstr>     – parce qu’il est urgent de pérenniser notre patrimoine naturel  – en s’engageant tous ensemble pour plus de justice  – dans l’intérêt des générations présentes et futures    </vt:lpstr>
      <vt:lpstr>Présentation PowerPoint</vt:lpstr>
      <vt:lpstr>Présentation PowerPoint</vt:lpstr>
      <vt:lpstr>   Diagnostic </vt:lpstr>
      <vt:lpstr>   Diagnostic (suite) </vt:lpstr>
      <vt:lpstr>Diagnostic (suite)</vt:lpstr>
      <vt:lpstr>   Diagnostic (suite) </vt:lpstr>
      <vt:lpstr>   Diagnostic (suite) </vt:lpstr>
      <vt:lpstr>   Diagnostic (fin) </vt:lpstr>
      <vt:lpstr>Présentation PowerPoint</vt:lpstr>
      <vt:lpstr>Nos sources d’inspiration </vt:lpstr>
      <vt:lpstr>Présentation PowerPoint</vt:lpstr>
      <vt:lpstr>Présentation PowerPoint</vt:lpstr>
      <vt:lpstr>Présentation PowerPoint</vt:lpstr>
      <vt:lpstr>Présentation PowerPoint</vt:lpstr>
      <vt:lpstr>Présentation PowerPoint</vt:lpstr>
      <vt:lpstr>Présentation PowerPoint</vt:lpstr>
      <vt:lpstr>Personnes ressources</vt:lpstr>
      <vt:lpstr>Présentation PowerPoint</vt:lpstr>
      <vt:lpstr>Autres personnalités consultées:</vt:lpstr>
      <vt:lpstr>Que faire ? </vt:lpstr>
      <vt:lpstr>Présentation PowerPoint</vt:lpstr>
      <vt:lpstr>Présentation PowerPoint</vt:lpstr>
      <vt:lpstr>Présentation PowerPoint</vt:lpstr>
      <vt:lpstr>Relations avec les assemblées élues</vt:lpstr>
      <vt:lpstr>Relations avec les assemblées élues (suite)</vt:lpstr>
      <vt:lpstr> Assemblée consultative ou décisionnelle ? </vt:lpstr>
      <vt:lpstr>Mise en œuvre concrète</vt:lpstr>
      <vt:lpstr>Mise en œuvre concrète : plusieurs modalités pratiques sont envisagées  </vt:lpstr>
      <vt:lpstr>Mise en œuvre concrète : plusieurs modalités pratiques sont envisagées  </vt:lpstr>
      <vt:lpstr>Mise en œuvre concrète : plusieurs modalités pratiques sont envisagées  </vt:lpstr>
      <vt:lpstr>Quelles difficultés ?  </vt:lpstr>
      <vt:lpstr>Nos premiers supporters</vt:lpstr>
      <vt:lpstr>Présentation PowerPoint</vt:lpstr>
      <vt:lpstr>Présentation PowerPoint</vt:lpstr>
      <vt:lpstr>Prochaines étapes</vt:lpstr>
      <vt:lpstr>Présentation PowerPoint</vt:lpstr>
    </vt:vector>
  </TitlesOfParts>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Projet d’assemblée du futur  Grands Parents pour le Climat</dc:title>
  <dc:creator>Therese Snoy</dc:creator>
  <cp:lastModifiedBy>Fanny THIRIFAYS</cp:lastModifiedBy>
  <cp:revision>306</cp:revision>
  <cp:lastPrinted>2020-01-27T18:32:49Z</cp:lastPrinted>
  <dcterms:created xsi:type="dcterms:W3CDTF">2019-01-08T14:59:34Z</dcterms:created>
  <dcterms:modified xsi:type="dcterms:W3CDTF">2020-05-07T15:27:38Z</dcterms:modified>
</cp:coreProperties>
</file>